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Calibri (MS)" charset="1" panose="020F0502020204030204"/>
      <p:regular r:id="rId37"/>
    </p:embeddedFont>
    <p:embeddedFont>
      <p:font typeface="Calibri (MS) Bold" charset="1" panose="020F0702030404030204"/>
      <p:regular r:id="rId38"/>
    </p:embeddedFont>
    <p:embeddedFont>
      <p:font typeface="Libre Baskerville" charset="1" panose="02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linkedin.com/in/koushik-balabhadruni/" TargetMode="External" Type="http://schemas.openxmlformats.org/officeDocument/2006/relationships/hyperlink"/><Relationship Id="rId3" Target="https://www.linkedin.com/in/koushik-balabhadruni/" TargetMode="External" Type="http://schemas.openxmlformats.org/officeDocument/2006/relationships/hyperlink"/><Relationship Id="rId4" Target="https://github.com/koushikbalabhadruni-pixel" TargetMode="External" Type="http://schemas.openxmlformats.org/officeDocument/2006/relationships/hyperlink"/><Relationship Id="rId5" Target="https://github.com/koushikbalabhadruni-pixel" TargetMode="External" Type="http://schemas.openxmlformats.org/officeDocument/2006/relationships/hyperlink"/><Relationship Id="rId6"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21348" y="9277476"/>
            <a:ext cx="4838096" cy="1009524"/>
            <a:chOff x="0" y="0"/>
            <a:chExt cx="6450794" cy="1346032"/>
          </a:xfrm>
        </p:grpSpPr>
        <p:sp>
          <p:nvSpPr>
            <p:cNvPr name="Freeform 3" id="3"/>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
              <a:stretch>
                <a:fillRect l="0" t="0" r="0" b="3"/>
              </a:stretch>
            </a:blipFill>
          </p:spPr>
        </p:sp>
      </p:grpSp>
      <p:grpSp>
        <p:nvGrpSpPr>
          <p:cNvPr name="Group 4" id="4"/>
          <p:cNvGrpSpPr/>
          <p:nvPr/>
        </p:nvGrpSpPr>
        <p:grpSpPr>
          <a:xfrm rot="0">
            <a:off x="888" y="0"/>
            <a:ext cx="18286222" cy="10041147"/>
            <a:chOff x="0" y="0"/>
            <a:chExt cx="24381630" cy="13388196"/>
          </a:xfrm>
        </p:grpSpPr>
        <p:sp>
          <p:nvSpPr>
            <p:cNvPr name="Freeform 5" id="5"/>
            <p:cNvSpPr/>
            <p:nvPr/>
          </p:nvSpPr>
          <p:spPr>
            <a:xfrm flipH="false" flipV="false" rot="0">
              <a:off x="0" y="0"/>
              <a:ext cx="24381588" cy="13388212"/>
            </a:xfrm>
            <a:custGeom>
              <a:avLst/>
              <a:gdLst/>
              <a:ahLst/>
              <a:cxnLst/>
              <a:rect r="r" b="b" t="t" l="l"/>
              <a:pathLst>
                <a:path h="13388212" w="24381588">
                  <a:moveTo>
                    <a:pt x="0" y="0"/>
                  </a:moveTo>
                  <a:lnTo>
                    <a:pt x="24381588" y="0"/>
                  </a:lnTo>
                  <a:lnTo>
                    <a:pt x="24381588" y="13388212"/>
                  </a:lnTo>
                  <a:lnTo>
                    <a:pt x="0" y="13388212"/>
                  </a:lnTo>
                  <a:lnTo>
                    <a:pt x="0" y="0"/>
                  </a:lnTo>
                  <a:close/>
                </a:path>
              </a:pathLst>
            </a:custGeom>
            <a:blipFill>
              <a:blip r:embed="rId3"/>
              <a:stretch>
                <a:fillRect l="0" t="0" r="0" b="-2420"/>
              </a:stretch>
            </a:blipFill>
          </p:spPr>
        </p:sp>
      </p:grpSp>
      <p:sp>
        <p:nvSpPr>
          <p:cNvPr name="TextBox 6" id="6"/>
          <p:cNvSpPr txBox="true"/>
          <p:nvPr/>
        </p:nvSpPr>
        <p:spPr>
          <a:xfrm rot="0">
            <a:off x="3800781" y="5565529"/>
            <a:ext cx="10686434" cy="981075"/>
          </a:xfrm>
          <a:prstGeom prst="rect">
            <a:avLst/>
          </a:prstGeom>
        </p:spPr>
        <p:txBody>
          <a:bodyPr anchor="t" rtlCol="false" tIns="0" lIns="0" bIns="0" rIns="0">
            <a:spAutoFit/>
          </a:bodyPr>
          <a:lstStyle/>
          <a:p>
            <a:pPr algn="ctr">
              <a:lnSpc>
                <a:spcPts val="3240"/>
              </a:lnSpc>
            </a:pPr>
          </a:p>
          <a:p>
            <a:pPr algn="ctr">
              <a:lnSpc>
                <a:spcPts val="4079"/>
              </a:lnSpc>
            </a:pPr>
            <a:r>
              <a:rPr lang="en-US" sz="3399">
                <a:solidFill>
                  <a:srgbClr val="000000"/>
                </a:solidFill>
                <a:latin typeface="Calibri (MS)"/>
                <a:ea typeface="Calibri (MS)"/>
                <a:cs typeface="Calibri (MS)"/>
                <a:sym typeface="Calibri (MS)"/>
              </a:rPr>
              <a:t>Employee Management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3798" y="2286000"/>
            <a:ext cx="11301259" cy="1398531"/>
          </a:xfrm>
          <a:custGeom>
            <a:avLst/>
            <a:gdLst/>
            <a:ahLst/>
            <a:cxnLst/>
            <a:rect r="r" b="b" t="t" l="l"/>
            <a:pathLst>
              <a:path h="1398531" w="11301259">
                <a:moveTo>
                  <a:pt x="0" y="0"/>
                </a:moveTo>
                <a:lnTo>
                  <a:pt x="11301259" y="0"/>
                </a:lnTo>
                <a:lnTo>
                  <a:pt x="11301259" y="1398531"/>
                </a:lnTo>
                <a:lnTo>
                  <a:pt x="0" y="1398531"/>
                </a:lnTo>
                <a:lnTo>
                  <a:pt x="0" y="0"/>
                </a:lnTo>
                <a:close/>
              </a:path>
            </a:pathLst>
          </a:custGeom>
          <a:blipFill>
            <a:blip r:embed="rId2"/>
            <a:stretch>
              <a:fillRect l="0" t="0" r="0" b="0"/>
            </a:stretch>
          </a:blipFill>
        </p:spPr>
      </p:sp>
      <p:sp>
        <p:nvSpPr>
          <p:cNvPr name="Freeform 3" id="3"/>
          <p:cNvSpPr/>
          <p:nvPr/>
        </p:nvSpPr>
        <p:spPr>
          <a:xfrm flipH="false" flipV="false" rot="0">
            <a:off x="1353798" y="4489584"/>
            <a:ext cx="11301259" cy="2260252"/>
          </a:xfrm>
          <a:custGeom>
            <a:avLst/>
            <a:gdLst/>
            <a:ahLst/>
            <a:cxnLst/>
            <a:rect r="r" b="b" t="t" l="l"/>
            <a:pathLst>
              <a:path h="2260252" w="11301259">
                <a:moveTo>
                  <a:pt x="0" y="0"/>
                </a:moveTo>
                <a:lnTo>
                  <a:pt x="11301259" y="0"/>
                </a:lnTo>
                <a:lnTo>
                  <a:pt x="11301259" y="2260252"/>
                </a:lnTo>
                <a:lnTo>
                  <a:pt x="0" y="2260252"/>
                </a:lnTo>
                <a:lnTo>
                  <a:pt x="0" y="0"/>
                </a:lnTo>
                <a:close/>
              </a:path>
            </a:pathLst>
          </a:custGeom>
          <a:blipFill>
            <a:blip r:embed="rId3"/>
            <a:stretch>
              <a:fillRect l="0" t="0" r="0" b="0"/>
            </a:stretch>
          </a:blipFill>
        </p:spPr>
      </p:sp>
      <p:sp>
        <p:nvSpPr>
          <p:cNvPr name="TextBox 4" id="4"/>
          <p:cNvSpPr txBox="true"/>
          <p:nvPr/>
        </p:nvSpPr>
        <p:spPr>
          <a:xfrm rot="0">
            <a:off x="1028700" y="952500"/>
            <a:ext cx="9370665" cy="1333500"/>
          </a:xfrm>
          <a:prstGeom prst="rect">
            <a:avLst/>
          </a:prstGeom>
        </p:spPr>
        <p:txBody>
          <a:bodyPr anchor="t" rtlCol="false" tIns="0" lIns="0" bIns="0" rIns="0">
            <a:spAutoFit/>
          </a:bodyPr>
          <a:lstStyle/>
          <a:p>
            <a:pPr algn="just" marL="0" indent="0" lvl="0">
              <a:lnSpc>
                <a:spcPts val="4998"/>
              </a:lnSpc>
              <a:spcBef>
                <a:spcPct val="0"/>
              </a:spcBef>
            </a:pPr>
            <a:r>
              <a:rPr lang="en-US" sz="4165" strike="noStrike" u="none">
                <a:solidFill>
                  <a:srgbClr val="000000"/>
                </a:solidFill>
                <a:latin typeface="Calibri (MS)"/>
                <a:ea typeface="Calibri (MS)"/>
                <a:cs typeface="Calibri (MS)"/>
                <a:sym typeface="Calibri (MS)"/>
              </a:rPr>
              <a:t>Who are the top 5 highest-paid employees?</a:t>
            </a:r>
          </a:p>
          <a:p>
            <a:pPr algn="just" marL="0" indent="0" lvl="0">
              <a:lnSpc>
                <a:spcPts val="4998"/>
              </a:lnSpc>
              <a:spcBef>
                <a:spcPct val="0"/>
              </a:spcBef>
            </a:pP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078922"/>
            <a:ext cx="10955618" cy="1702456"/>
          </a:xfrm>
          <a:custGeom>
            <a:avLst/>
            <a:gdLst/>
            <a:ahLst/>
            <a:cxnLst/>
            <a:rect r="r" b="b" t="t" l="l"/>
            <a:pathLst>
              <a:path h="1702456" w="10955618">
                <a:moveTo>
                  <a:pt x="0" y="0"/>
                </a:moveTo>
                <a:lnTo>
                  <a:pt x="10955618" y="0"/>
                </a:lnTo>
                <a:lnTo>
                  <a:pt x="10955618" y="1702455"/>
                </a:lnTo>
                <a:lnTo>
                  <a:pt x="0" y="1702455"/>
                </a:lnTo>
                <a:lnTo>
                  <a:pt x="0" y="0"/>
                </a:lnTo>
                <a:close/>
              </a:path>
            </a:pathLst>
          </a:custGeom>
          <a:blipFill>
            <a:blip r:embed="rId2"/>
            <a:stretch>
              <a:fillRect l="0" t="0" r="0" b="0"/>
            </a:stretch>
          </a:blipFill>
        </p:spPr>
      </p:sp>
      <p:sp>
        <p:nvSpPr>
          <p:cNvPr name="Freeform 3" id="3"/>
          <p:cNvSpPr/>
          <p:nvPr/>
        </p:nvSpPr>
        <p:spPr>
          <a:xfrm flipH="false" flipV="false" rot="0">
            <a:off x="1230835" y="4798742"/>
            <a:ext cx="11301259" cy="1525670"/>
          </a:xfrm>
          <a:custGeom>
            <a:avLst/>
            <a:gdLst/>
            <a:ahLst/>
            <a:cxnLst/>
            <a:rect r="r" b="b" t="t" l="l"/>
            <a:pathLst>
              <a:path h="1525670" w="11301259">
                <a:moveTo>
                  <a:pt x="0" y="0"/>
                </a:moveTo>
                <a:lnTo>
                  <a:pt x="11301258" y="0"/>
                </a:lnTo>
                <a:lnTo>
                  <a:pt x="11301258" y="1525670"/>
                </a:lnTo>
                <a:lnTo>
                  <a:pt x="0" y="1525670"/>
                </a:lnTo>
                <a:lnTo>
                  <a:pt x="0" y="0"/>
                </a:lnTo>
                <a:close/>
              </a:path>
            </a:pathLst>
          </a:custGeom>
          <a:blipFill>
            <a:blip r:embed="rId3"/>
            <a:stretch>
              <a:fillRect l="0" t="0" r="0" b="0"/>
            </a:stretch>
          </a:blipFill>
        </p:spPr>
      </p:sp>
      <p:sp>
        <p:nvSpPr>
          <p:cNvPr name="TextBox 4" id="4"/>
          <p:cNvSpPr txBox="true"/>
          <p:nvPr/>
        </p:nvSpPr>
        <p:spPr>
          <a:xfrm rot="0">
            <a:off x="730212" y="952500"/>
            <a:ext cx="12302505" cy="70485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total salary expenditure across the company?</a:t>
            </a: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07697"/>
            <a:ext cx="11231419" cy="1530245"/>
          </a:xfrm>
          <a:custGeom>
            <a:avLst/>
            <a:gdLst/>
            <a:ahLst/>
            <a:cxnLst/>
            <a:rect r="r" b="b" t="t" l="l"/>
            <a:pathLst>
              <a:path h="1530245" w="11231419">
                <a:moveTo>
                  <a:pt x="0" y="0"/>
                </a:moveTo>
                <a:lnTo>
                  <a:pt x="11231419" y="0"/>
                </a:lnTo>
                <a:lnTo>
                  <a:pt x="11231419" y="1530245"/>
                </a:lnTo>
                <a:lnTo>
                  <a:pt x="0" y="1530245"/>
                </a:lnTo>
                <a:lnTo>
                  <a:pt x="0" y="0"/>
                </a:lnTo>
                <a:close/>
              </a:path>
            </a:pathLst>
          </a:custGeom>
          <a:blipFill>
            <a:blip r:embed="rId2"/>
            <a:stretch>
              <a:fillRect l="0" t="0" r="0" b="0"/>
            </a:stretch>
          </a:blipFill>
        </p:spPr>
      </p:sp>
      <p:sp>
        <p:nvSpPr>
          <p:cNvPr name="Freeform 3" id="3"/>
          <p:cNvSpPr/>
          <p:nvPr/>
        </p:nvSpPr>
        <p:spPr>
          <a:xfrm flipH="false" flipV="false" rot="0">
            <a:off x="1342432" y="5090442"/>
            <a:ext cx="11301259" cy="3121973"/>
          </a:xfrm>
          <a:custGeom>
            <a:avLst/>
            <a:gdLst/>
            <a:ahLst/>
            <a:cxnLst/>
            <a:rect r="r" b="b" t="t" l="l"/>
            <a:pathLst>
              <a:path h="3121973" w="11301259">
                <a:moveTo>
                  <a:pt x="0" y="0"/>
                </a:moveTo>
                <a:lnTo>
                  <a:pt x="11301259" y="0"/>
                </a:lnTo>
                <a:lnTo>
                  <a:pt x="11301259" y="3121973"/>
                </a:lnTo>
                <a:lnTo>
                  <a:pt x="0" y="3121973"/>
                </a:lnTo>
                <a:lnTo>
                  <a:pt x="0" y="0"/>
                </a:lnTo>
                <a:close/>
              </a:path>
            </a:pathLst>
          </a:custGeom>
          <a:blipFill>
            <a:blip r:embed="rId3"/>
            <a:stretch>
              <a:fillRect l="0" t="0" r="0" b="0"/>
            </a:stretch>
          </a:blipFill>
        </p:spPr>
      </p:sp>
      <p:sp>
        <p:nvSpPr>
          <p:cNvPr name="TextBox 4" id="4"/>
          <p:cNvSpPr txBox="true"/>
          <p:nvPr/>
        </p:nvSpPr>
        <p:spPr>
          <a:xfrm rot="0">
            <a:off x="1028700" y="952500"/>
            <a:ext cx="11928723" cy="70485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How many different job roles exist in each department?</a:t>
            </a: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3798" y="2286000"/>
            <a:ext cx="11301259" cy="1285518"/>
          </a:xfrm>
          <a:custGeom>
            <a:avLst/>
            <a:gdLst/>
            <a:ahLst/>
            <a:cxnLst/>
            <a:rect r="r" b="b" t="t" l="l"/>
            <a:pathLst>
              <a:path h="1285518" w="11301259">
                <a:moveTo>
                  <a:pt x="0" y="0"/>
                </a:moveTo>
                <a:lnTo>
                  <a:pt x="11301259" y="0"/>
                </a:lnTo>
                <a:lnTo>
                  <a:pt x="11301259" y="1285518"/>
                </a:lnTo>
                <a:lnTo>
                  <a:pt x="0" y="1285518"/>
                </a:lnTo>
                <a:lnTo>
                  <a:pt x="0" y="0"/>
                </a:lnTo>
                <a:close/>
              </a:path>
            </a:pathLst>
          </a:custGeom>
          <a:blipFill>
            <a:blip r:embed="rId2"/>
            <a:stretch>
              <a:fillRect l="0" t="0" r="0" b="0"/>
            </a:stretch>
          </a:blipFill>
        </p:spPr>
      </p:sp>
      <p:sp>
        <p:nvSpPr>
          <p:cNvPr name="Freeform 3" id="3"/>
          <p:cNvSpPr/>
          <p:nvPr/>
        </p:nvSpPr>
        <p:spPr>
          <a:xfrm flipH="false" flipV="false" rot="0">
            <a:off x="1353798" y="4145320"/>
            <a:ext cx="11301259" cy="2797062"/>
          </a:xfrm>
          <a:custGeom>
            <a:avLst/>
            <a:gdLst/>
            <a:ahLst/>
            <a:cxnLst/>
            <a:rect r="r" b="b" t="t" l="l"/>
            <a:pathLst>
              <a:path h="2797062" w="11301259">
                <a:moveTo>
                  <a:pt x="0" y="0"/>
                </a:moveTo>
                <a:lnTo>
                  <a:pt x="11301259" y="0"/>
                </a:lnTo>
                <a:lnTo>
                  <a:pt x="11301259" y="2797062"/>
                </a:lnTo>
                <a:lnTo>
                  <a:pt x="0" y="2797062"/>
                </a:lnTo>
                <a:lnTo>
                  <a:pt x="0" y="0"/>
                </a:lnTo>
                <a:close/>
              </a:path>
            </a:pathLst>
          </a:custGeom>
          <a:blipFill>
            <a:blip r:embed="rId3"/>
            <a:stretch>
              <a:fillRect l="0" t="0" r="0" b="0"/>
            </a:stretch>
          </a:blipFill>
        </p:spPr>
      </p:sp>
      <p:sp>
        <p:nvSpPr>
          <p:cNvPr name="TextBox 4" id="4"/>
          <p:cNvSpPr txBox="true"/>
          <p:nvPr/>
        </p:nvSpPr>
        <p:spPr>
          <a:xfrm rot="0">
            <a:off x="1028700" y="952500"/>
            <a:ext cx="10748888" cy="133350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average salary range per department?</a:t>
            </a:r>
          </a:p>
          <a:p>
            <a:pPr algn="ctr">
              <a:lnSpc>
                <a:spcPts val="4998"/>
              </a:lnSpc>
              <a:spcBef>
                <a:spcPct val="0"/>
              </a:spcBef>
            </a:pP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5948" y="2885453"/>
            <a:ext cx="11301259" cy="974734"/>
          </a:xfrm>
          <a:custGeom>
            <a:avLst/>
            <a:gdLst/>
            <a:ahLst/>
            <a:cxnLst/>
            <a:rect r="r" b="b" t="t" l="l"/>
            <a:pathLst>
              <a:path h="974734" w="11301259">
                <a:moveTo>
                  <a:pt x="0" y="0"/>
                </a:moveTo>
                <a:lnTo>
                  <a:pt x="11301259" y="0"/>
                </a:lnTo>
                <a:lnTo>
                  <a:pt x="11301259" y="974733"/>
                </a:lnTo>
                <a:lnTo>
                  <a:pt x="0" y="974733"/>
                </a:lnTo>
                <a:lnTo>
                  <a:pt x="0" y="0"/>
                </a:lnTo>
                <a:close/>
              </a:path>
            </a:pathLst>
          </a:custGeom>
          <a:blipFill>
            <a:blip r:embed="rId2"/>
            <a:stretch>
              <a:fillRect l="0" t="0" r="0" b="0"/>
            </a:stretch>
          </a:blipFill>
        </p:spPr>
      </p:sp>
      <p:sp>
        <p:nvSpPr>
          <p:cNvPr name="Freeform 3" id="3"/>
          <p:cNvSpPr/>
          <p:nvPr/>
        </p:nvSpPr>
        <p:spPr>
          <a:xfrm flipH="false" flipV="false" rot="0">
            <a:off x="1525948" y="4831736"/>
            <a:ext cx="11301259" cy="3291492"/>
          </a:xfrm>
          <a:custGeom>
            <a:avLst/>
            <a:gdLst/>
            <a:ahLst/>
            <a:cxnLst/>
            <a:rect r="r" b="b" t="t" l="l"/>
            <a:pathLst>
              <a:path h="3291492" w="11301259">
                <a:moveTo>
                  <a:pt x="0" y="0"/>
                </a:moveTo>
                <a:lnTo>
                  <a:pt x="11301259" y="0"/>
                </a:lnTo>
                <a:lnTo>
                  <a:pt x="11301259" y="3291492"/>
                </a:lnTo>
                <a:lnTo>
                  <a:pt x="0" y="3291492"/>
                </a:lnTo>
                <a:lnTo>
                  <a:pt x="0" y="0"/>
                </a:lnTo>
                <a:close/>
              </a:path>
            </a:pathLst>
          </a:custGeom>
          <a:blipFill>
            <a:blip r:embed="rId3"/>
            <a:stretch>
              <a:fillRect l="0" t="0" r="0" b="0"/>
            </a:stretch>
          </a:blipFill>
        </p:spPr>
      </p:sp>
      <p:sp>
        <p:nvSpPr>
          <p:cNvPr name="TextBox 4" id="4"/>
          <p:cNvSpPr txBox="true"/>
          <p:nvPr/>
        </p:nvSpPr>
        <p:spPr>
          <a:xfrm rot="0">
            <a:off x="1028700" y="1211614"/>
            <a:ext cx="8642300" cy="70485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job roles offer the highest salary?</a:t>
            </a: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5427" y="2526512"/>
            <a:ext cx="11301259" cy="1274537"/>
          </a:xfrm>
          <a:custGeom>
            <a:avLst/>
            <a:gdLst/>
            <a:ahLst/>
            <a:cxnLst/>
            <a:rect r="r" b="b" t="t" l="l"/>
            <a:pathLst>
              <a:path h="1274537" w="11301259">
                <a:moveTo>
                  <a:pt x="0" y="0"/>
                </a:moveTo>
                <a:lnTo>
                  <a:pt x="11301259" y="0"/>
                </a:lnTo>
                <a:lnTo>
                  <a:pt x="11301259" y="1274538"/>
                </a:lnTo>
                <a:lnTo>
                  <a:pt x="0" y="1274538"/>
                </a:lnTo>
                <a:lnTo>
                  <a:pt x="0" y="0"/>
                </a:lnTo>
                <a:close/>
              </a:path>
            </a:pathLst>
          </a:custGeom>
          <a:blipFill>
            <a:blip r:embed="rId2"/>
            <a:stretch>
              <a:fillRect l="-3072" t="0" r="-3072" b="0"/>
            </a:stretch>
          </a:blipFill>
        </p:spPr>
      </p:sp>
      <p:sp>
        <p:nvSpPr>
          <p:cNvPr name="Freeform 3" id="3"/>
          <p:cNvSpPr/>
          <p:nvPr/>
        </p:nvSpPr>
        <p:spPr>
          <a:xfrm flipH="false" flipV="false" rot="0">
            <a:off x="1255427" y="5143500"/>
            <a:ext cx="11301259" cy="2867694"/>
          </a:xfrm>
          <a:custGeom>
            <a:avLst/>
            <a:gdLst/>
            <a:ahLst/>
            <a:cxnLst/>
            <a:rect r="r" b="b" t="t" l="l"/>
            <a:pathLst>
              <a:path h="2867694" w="11301259">
                <a:moveTo>
                  <a:pt x="0" y="0"/>
                </a:moveTo>
                <a:lnTo>
                  <a:pt x="11301259" y="0"/>
                </a:lnTo>
                <a:lnTo>
                  <a:pt x="11301259" y="2867694"/>
                </a:lnTo>
                <a:lnTo>
                  <a:pt x="0" y="2867694"/>
                </a:lnTo>
                <a:lnTo>
                  <a:pt x="0" y="0"/>
                </a:lnTo>
                <a:close/>
              </a:path>
            </a:pathLst>
          </a:custGeom>
          <a:blipFill>
            <a:blip r:embed="rId3"/>
            <a:stretch>
              <a:fillRect l="0" t="0" r="0" b="0"/>
            </a:stretch>
          </a:blipFill>
        </p:spPr>
      </p:sp>
      <p:sp>
        <p:nvSpPr>
          <p:cNvPr name="TextBox 4" id="4"/>
          <p:cNvSpPr txBox="true"/>
          <p:nvPr/>
        </p:nvSpPr>
        <p:spPr>
          <a:xfrm rot="0">
            <a:off x="1028700" y="952500"/>
            <a:ext cx="12892162" cy="70485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departments have the highest total salary allocation?</a:t>
            </a: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1289" y="2493528"/>
            <a:ext cx="11186278" cy="922429"/>
          </a:xfrm>
          <a:custGeom>
            <a:avLst/>
            <a:gdLst/>
            <a:ahLst/>
            <a:cxnLst/>
            <a:rect r="r" b="b" t="t" l="l"/>
            <a:pathLst>
              <a:path h="922429" w="11186278">
                <a:moveTo>
                  <a:pt x="0" y="0"/>
                </a:moveTo>
                <a:lnTo>
                  <a:pt x="11186278" y="0"/>
                </a:lnTo>
                <a:lnTo>
                  <a:pt x="11186278" y="922429"/>
                </a:lnTo>
                <a:lnTo>
                  <a:pt x="0" y="922429"/>
                </a:lnTo>
                <a:lnTo>
                  <a:pt x="0" y="0"/>
                </a:lnTo>
                <a:close/>
              </a:path>
            </a:pathLst>
          </a:custGeom>
          <a:blipFill>
            <a:blip r:embed="rId2"/>
            <a:stretch>
              <a:fillRect l="0" t="0" r="0" b="0"/>
            </a:stretch>
          </a:blipFill>
        </p:spPr>
      </p:sp>
      <p:sp>
        <p:nvSpPr>
          <p:cNvPr name="Freeform 3" id="3"/>
          <p:cNvSpPr/>
          <p:nvPr/>
        </p:nvSpPr>
        <p:spPr>
          <a:xfrm flipH="false" flipV="false" rot="0">
            <a:off x="1624319" y="4401855"/>
            <a:ext cx="11301259" cy="1483290"/>
          </a:xfrm>
          <a:custGeom>
            <a:avLst/>
            <a:gdLst/>
            <a:ahLst/>
            <a:cxnLst/>
            <a:rect r="r" b="b" t="t" l="l"/>
            <a:pathLst>
              <a:path h="1483290" w="11301259">
                <a:moveTo>
                  <a:pt x="0" y="0"/>
                </a:moveTo>
                <a:lnTo>
                  <a:pt x="11301259" y="0"/>
                </a:lnTo>
                <a:lnTo>
                  <a:pt x="11301259" y="1483290"/>
                </a:lnTo>
                <a:lnTo>
                  <a:pt x="0" y="1483290"/>
                </a:lnTo>
                <a:lnTo>
                  <a:pt x="0" y="0"/>
                </a:lnTo>
                <a:close/>
              </a:path>
            </a:pathLst>
          </a:custGeom>
          <a:blipFill>
            <a:blip r:embed="rId3"/>
            <a:stretch>
              <a:fillRect l="0" t="0" r="0" b="0"/>
            </a:stretch>
          </a:blipFill>
        </p:spPr>
      </p:sp>
      <p:sp>
        <p:nvSpPr>
          <p:cNvPr name="TextBox 4" id="4"/>
          <p:cNvSpPr txBox="true"/>
          <p:nvPr/>
        </p:nvSpPr>
        <p:spPr>
          <a:xfrm rot="0">
            <a:off x="1028700" y="952500"/>
            <a:ext cx="12792968" cy="70485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How many employees have at least one qualification listed?</a:t>
            </a: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7888" y="2844103"/>
            <a:ext cx="11301259" cy="663949"/>
          </a:xfrm>
          <a:custGeom>
            <a:avLst/>
            <a:gdLst/>
            <a:ahLst/>
            <a:cxnLst/>
            <a:rect r="r" b="b" t="t" l="l"/>
            <a:pathLst>
              <a:path h="663949" w="11301259">
                <a:moveTo>
                  <a:pt x="0" y="0"/>
                </a:moveTo>
                <a:lnTo>
                  <a:pt x="11301259" y="0"/>
                </a:lnTo>
                <a:lnTo>
                  <a:pt x="11301259" y="663949"/>
                </a:lnTo>
                <a:lnTo>
                  <a:pt x="0" y="663949"/>
                </a:lnTo>
                <a:lnTo>
                  <a:pt x="0" y="0"/>
                </a:lnTo>
                <a:close/>
              </a:path>
            </a:pathLst>
          </a:custGeom>
          <a:blipFill>
            <a:blip r:embed="rId2"/>
            <a:stretch>
              <a:fillRect l="0" t="0" r="0" b="0"/>
            </a:stretch>
          </a:blipFill>
        </p:spPr>
      </p:sp>
      <p:sp>
        <p:nvSpPr>
          <p:cNvPr name="Freeform 3" id="3"/>
          <p:cNvSpPr/>
          <p:nvPr/>
        </p:nvSpPr>
        <p:spPr>
          <a:xfrm flipH="false" flipV="false" rot="0">
            <a:off x="1353798" y="4558389"/>
            <a:ext cx="11301259" cy="3432757"/>
          </a:xfrm>
          <a:custGeom>
            <a:avLst/>
            <a:gdLst/>
            <a:ahLst/>
            <a:cxnLst/>
            <a:rect r="r" b="b" t="t" l="l"/>
            <a:pathLst>
              <a:path h="3432757" w="11301259">
                <a:moveTo>
                  <a:pt x="0" y="0"/>
                </a:moveTo>
                <a:lnTo>
                  <a:pt x="11301259" y="0"/>
                </a:lnTo>
                <a:lnTo>
                  <a:pt x="11301259" y="3432758"/>
                </a:lnTo>
                <a:lnTo>
                  <a:pt x="0" y="3432758"/>
                </a:lnTo>
                <a:lnTo>
                  <a:pt x="0" y="0"/>
                </a:lnTo>
                <a:close/>
              </a:path>
            </a:pathLst>
          </a:custGeom>
          <a:blipFill>
            <a:blip r:embed="rId3"/>
            <a:stretch>
              <a:fillRect l="0" t="0" r="0" b="0"/>
            </a:stretch>
          </a:blipFill>
        </p:spPr>
      </p:sp>
      <p:sp>
        <p:nvSpPr>
          <p:cNvPr name="TextBox 4" id="4"/>
          <p:cNvSpPr txBox="true"/>
          <p:nvPr/>
        </p:nvSpPr>
        <p:spPr>
          <a:xfrm rot="0">
            <a:off x="1197888" y="1309985"/>
            <a:ext cx="10383441" cy="70485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positions require the most qualifications?</a:t>
            </a: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525903"/>
            <a:ext cx="11301259" cy="791088"/>
          </a:xfrm>
          <a:custGeom>
            <a:avLst/>
            <a:gdLst/>
            <a:ahLst/>
            <a:cxnLst/>
            <a:rect r="r" b="b" t="t" l="l"/>
            <a:pathLst>
              <a:path h="791088" w="11301259">
                <a:moveTo>
                  <a:pt x="0" y="0"/>
                </a:moveTo>
                <a:lnTo>
                  <a:pt x="11301259" y="0"/>
                </a:lnTo>
                <a:lnTo>
                  <a:pt x="11301259" y="791088"/>
                </a:lnTo>
                <a:lnTo>
                  <a:pt x="0" y="791088"/>
                </a:lnTo>
                <a:lnTo>
                  <a:pt x="0" y="0"/>
                </a:lnTo>
                <a:close/>
              </a:path>
            </a:pathLst>
          </a:custGeom>
          <a:blipFill>
            <a:blip r:embed="rId2"/>
            <a:stretch>
              <a:fillRect l="0" t="0" r="0" b="0"/>
            </a:stretch>
          </a:blipFill>
        </p:spPr>
      </p:sp>
      <p:sp>
        <p:nvSpPr>
          <p:cNvPr name="Freeform 3" id="3"/>
          <p:cNvSpPr/>
          <p:nvPr/>
        </p:nvSpPr>
        <p:spPr>
          <a:xfrm flipH="false" flipV="false" rot="0">
            <a:off x="1028700" y="4657275"/>
            <a:ext cx="11301259" cy="3234985"/>
          </a:xfrm>
          <a:custGeom>
            <a:avLst/>
            <a:gdLst/>
            <a:ahLst/>
            <a:cxnLst/>
            <a:rect r="r" b="b" t="t" l="l"/>
            <a:pathLst>
              <a:path h="3234985" w="11301259">
                <a:moveTo>
                  <a:pt x="0" y="0"/>
                </a:moveTo>
                <a:lnTo>
                  <a:pt x="11301259" y="0"/>
                </a:lnTo>
                <a:lnTo>
                  <a:pt x="11301259" y="3234986"/>
                </a:lnTo>
                <a:lnTo>
                  <a:pt x="0" y="3234986"/>
                </a:lnTo>
                <a:lnTo>
                  <a:pt x="0" y="0"/>
                </a:lnTo>
                <a:close/>
              </a:path>
            </a:pathLst>
          </a:custGeom>
          <a:blipFill>
            <a:blip r:embed="rId3"/>
            <a:stretch>
              <a:fillRect l="0" t="0" r="0" b="0"/>
            </a:stretch>
          </a:blipFill>
        </p:spPr>
      </p:sp>
      <p:sp>
        <p:nvSpPr>
          <p:cNvPr name="TextBox 4" id="4"/>
          <p:cNvSpPr txBox="true"/>
          <p:nvPr/>
        </p:nvSpPr>
        <p:spPr>
          <a:xfrm rot="0">
            <a:off x="874663" y="1192403"/>
            <a:ext cx="13095684" cy="133350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employees have the highest number of qualifications?</a:t>
            </a:r>
          </a:p>
          <a:p>
            <a:pPr algn="ctr">
              <a:lnSpc>
                <a:spcPts val="4998"/>
              </a:lnSpc>
              <a:spcBef>
                <a:spcPct val="0"/>
              </a:spcBef>
            </a:pP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9939" y="3045129"/>
            <a:ext cx="11202463" cy="1048865"/>
          </a:xfrm>
          <a:custGeom>
            <a:avLst/>
            <a:gdLst/>
            <a:ahLst/>
            <a:cxnLst/>
            <a:rect r="r" b="b" t="t" l="l"/>
            <a:pathLst>
              <a:path h="1048865" w="11202463">
                <a:moveTo>
                  <a:pt x="0" y="0"/>
                </a:moveTo>
                <a:lnTo>
                  <a:pt x="11202463" y="0"/>
                </a:lnTo>
                <a:lnTo>
                  <a:pt x="11202463" y="1048866"/>
                </a:lnTo>
                <a:lnTo>
                  <a:pt x="0" y="1048866"/>
                </a:lnTo>
                <a:lnTo>
                  <a:pt x="0" y="0"/>
                </a:lnTo>
                <a:close/>
              </a:path>
            </a:pathLst>
          </a:custGeom>
          <a:blipFill>
            <a:blip r:embed="rId2"/>
            <a:stretch>
              <a:fillRect l="0" t="0" r="0" b="0"/>
            </a:stretch>
          </a:blipFill>
        </p:spPr>
      </p:sp>
      <p:sp>
        <p:nvSpPr>
          <p:cNvPr name="Freeform 3" id="3"/>
          <p:cNvSpPr/>
          <p:nvPr/>
        </p:nvSpPr>
        <p:spPr>
          <a:xfrm flipH="false" flipV="false" rot="0">
            <a:off x="1899896" y="5435473"/>
            <a:ext cx="11301259" cy="1115999"/>
          </a:xfrm>
          <a:custGeom>
            <a:avLst/>
            <a:gdLst/>
            <a:ahLst/>
            <a:cxnLst/>
            <a:rect r="r" b="b" t="t" l="l"/>
            <a:pathLst>
              <a:path h="1115999" w="11301259">
                <a:moveTo>
                  <a:pt x="0" y="0"/>
                </a:moveTo>
                <a:lnTo>
                  <a:pt x="11301258" y="0"/>
                </a:lnTo>
                <a:lnTo>
                  <a:pt x="11301258" y="1115999"/>
                </a:lnTo>
                <a:lnTo>
                  <a:pt x="0" y="1115999"/>
                </a:lnTo>
                <a:lnTo>
                  <a:pt x="0" y="0"/>
                </a:lnTo>
                <a:close/>
              </a:path>
            </a:pathLst>
          </a:custGeom>
          <a:blipFill>
            <a:blip r:embed="rId3"/>
            <a:stretch>
              <a:fillRect l="0" t="0" r="0" b="0"/>
            </a:stretch>
          </a:blipFill>
        </p:spPr>
      </p:sp>
      <p:sp>
        <p:nvSpPr>
          <p:cNvPr name="TextBox 4" id="4"/>
          <p:cNvSpPr txBox="true"/>
          <p:nvPr/>
        </p:nvSpPr>
        <p:spPr>
          <a:xfrm rot="0">
            <a:off x="1200629" y="1236207"/>
            <a:ext cx="10968186" cy="70485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year had the most employees taking leaves?</a:t>
            </a: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23319"/>
            <a:ext cx="16230600" cy="3431701"/>
          </a:xfrm>
          <a:prstGeom prst="rect">
            <a:avLst/>
          </a:prstGeom>
        </p:spPr>
        <p:txBody>
          <a:bodyPr anchor="t" rtlCol="false" tIns="0" lIns="0" bIns="0" rIns="0">
            <a:spAutoFit/>
          </a:bodyPr>
          <a:lstStyle/>
          <a:p>
            <a:pPr algn="l">
              <a:lnSpc>
                <a:spcPts val="4444"/>
              </a:lnSpc>
              <a:spcBef>
                <a:spcPct val="0"/>
              </a:spcBef>
            </a:pPr>
            <a:r>
              <a:rPr lang="en-US" sz="3703">
                <a:solidFill>
                  <a:srgbClr val="000000"/>
                </a:solidFill>
                <a:latin typeface="Calibri (MS)"/>
                <a:ea typeface="Calibri (MS)"/>
                <a:cs typeface="Calibri (MS)"/>
                <a:sym typeface="Calibri (MS)"/>
              </a:rPr>
              <a:t>My self B.V.Koushik i am from B.Tech CSE branch.Data Science is </a:t>
            </a:r>
            <a:r>
              <a:rPr lang="en-US" sz="3703">
                <a:solidFill>
                  <a:srgbClr val="000000"/>
                </a:solidFill>
                <a:latin typeface="Calibri (MS)"/>
                <a:ea typeface="Calibri (MS)"/>
                <a:cs typeface="Calibri (MS)"/>
                <a:sym typeface="Calibri (MS)"/>
              </a:rPr>
              <a:t>one of the most in-demand fields, offering roles like Data Analyst, Machine Learning Engineer, and Data Scientist across industries.It empowers you to make better, evidence-based decisions by analyzing and interpreting data effectively.Data Science drives innovation in AI, healthcare, finance, and more — helping solve real-world problems using data.I don’t have formal work experience yet.</a:t>
            </a:r>
          </a:p>
        </p:txBody>
      </p:sp>
      <p:sp>
        <p:nvSpPr>
          <p:cNvPr name="TextBox 3" id="3"/>
          <p:cNvSpPr txBox="true"/>
          <p:nvPr/>
        </p:nvSpPr>
        <p:spPr>
          <a:xfrm rot="0">
            <a:off x="856551" y="7340841"/>
            <a:ext cx="8805137" cy="466725"/>
          </a:xfrm>
          <a:prstGeom prst="rect">
            <a:avLst/>
          </a:prstGeom>
        </p:spPr>
        <p:txBody>
          <a:bodyPr anchor="t" rtlCol="false" tIns="0" lIns="0" bIns="0" rIns="0">
            <a:spAutoFit/>
          </a:bodyPr>
          <a:lstStyle/>
          <a:p>
            <a:pPr algn="ctr">
              <a:lnSpc>
                <a:spcPts val="3240"/>
              </a:lnSpc>
              <a:spcBef>
                <a:spcPct val="0"/>
              </a:spcBef>
            </a:pPr>
            <a:r>
              <a:rPr lang="en-US" sz="2700" u="sng">
                <a:solidFill>
                  <a:srgbClr val="000000"/>
                </a:solidFill>
                <a:latin typeface="Calibri (MS)"/>
                <a:ea typeface="Calibri (MS)"/>
                <a:cs typeface="Calibri (MS)"/>
                <a:sym typeface="Calibri (MS)"/>
                <a:hlinkClick r:id="rId2" tooltip="https://www.linkedin.com/in/koushik-balabhadruni/"/>
              </a:rPr>
              <a:t>Link</a:t>
            </a:r>
            <a:r>
              <a:rPr lang="en-US" sz="2700" u="sng">
                <a:solidFill>
                  <a:srgbClr val="000000"/>
                </a:solidFill>
                <a:latin typeface="Calibri (MS)"/>
                <a:ea typeface="Calibri (MS)"/>
                <a:cs typeface="Calibri (MS)"/>
                <a:sym typeface="Calibri (MS)"/>
                <a:hlinkClick r:id="rId3" tooltip="https://www.linkedin.com/in/koushik-balabhadruni/"/>
              </a:rPr>
              <a:t>ehttps://www.linkedin.com/in/koushik-balabhadruni/dIn:</a:t>
            </a:r>
          </a:p>
        </p:txBody>
      </p:sp>
      <p:sp>
        <p:nvSpPr>
          <p:cNvPr name="TextBox 4" id="4"/>
          <p:cNvSpPr txBox="true"/>
          <p:nvPr/>
        </p:nvSpPr>
        <p:spPr>
          <a:xfrm rot="0">
            <a:off x="1028700" y="7906475"/>
            <a:ext cx="7640241" cy="466725"/>
          </a:xfrm>
          <a:prstGeom prst="rect">
            <a:avLst/>
          </a:prstGeom>
        </p:spPr>
        <p:txBody>
          <a:bodyPr anchor="t" rtlCol="false" tIns="0" lIns="0" bIns="0" rIns="0">
            <a:spAutoFit/>
          </a:bodyPr>
          <a:lstStyle/>
          <a:p>
            <a:pPr algn="ctr">
              <a:lnSpc>
                <a:spcPts val="3240"/>
              </a:lnSpc>
              <a:spcBef>
                <a:spcPct val="0"/>
              </a:spcBef>
            </a:pPr>
            <a:r>
              <a:rPr lang="en-US" sz="2700" u="sng">
                <a:solidFill>
                  <a:srgbClr val="000000"/>
                </a:solidFill>
                <a:latin typeface="Calibri (MS)"/>
                <a:ea typeface="Calibri (MS)"/>
                <a:cs typeface="Calibri (MS)"/>
                <a:sym typeface="Calibri (MS)"/>
                <a:hlinkClick r:id="rId4" tooltip="https://github.com/koushikbalabhadruni-pixel"/>
              </a:rPr>
              <a:t>GitH</a:t>
            </a:r>
            <a:r>
              <a:rPr lang="en-US" sz="2700" u="sng">
                <a:solidFill>
                  <a:srgbClr val="000000"/>
                </a:solidFill>
                <a:latin typeface="Calibri (MS)"/>
                <a:ea typeface="Calibri (MS)"/>
                <a:cs typeface="Calibri (MS)"/>
                <a:sym typeface="Calibri (MS)"/>
                <a:hlinkClick r:id="rId5" tooltip="https://github.com/koushikbalabhadruni-pixel"/>
              </a:rPr>
              <a:t>ub:</a:t>
            </a:r>
            <a:r>
              <a:rPr lang="en-US" sz="2700">
                <a:solidFill>
                  <a:srgbClr val="000000"/>
                </a:solidFill>
                <a:latin typeface="Calibri (MS)"/>
                <a:ea typeface="Calibri (MS)"/>
                <a:cs typeface="Calibri (MS)"/>
                <a:sym typeface="Calibri (MS)"/>
              </a:rPr>
              <a:t>:https://github.com/koushikbalabhadruni-pixel</a:t>
            </a: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6"/>
              <a:stretch>
                <a:fillRect l="0" t="0" r="0" b="3"/>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6242" y="3267441"/>
            <a:ext cx="11301259" cy="1342025"/>
          </a:xfrm>
          <a:custGeom>
            <a:avLst/>
            <a:gdLst/>
            <a:ahLst/>
            <a:cxnLst/>
            <a:rect r="r" b="b" t="t" l="l"/>
            <a:pathLst>
              <a:path h="1342025" w="11301259">
                <a:moveTo>
                  <a:pt x="0" y="0"/>
                </a:moveTo>
                <a:lnTo>
                  <a:pt x="11301259" y="0"/>
                </a:lnTo>
                <a:lnTo>
                  <a:pt x="11301259" y="1342025"/>
                </a:lnTo>
                <a:lnTo>
                  <a:pt x="0" y="1342025"/>
                </a:lnTo>
                <a:lnTo>
                  <a:pt x="0" y="0"/>
                </a:lnTo>
                <a:close/>
              </a:path>
            </a:pathLst>
          </a:custGeom>
          <a:blipFill>
            <a:blip r:embed="rId2"/>
            <a:stretch>
              <a:fillRect l="0" t="0" r="0" b="0"/>
            </a:stretch>
          </a:blipFill>
        </p:spPr>
      </p:sp>
      <p:sp>
        <p:nvSpPr>
          <p:cNvPr name="Freeform 3" id="3"/>
          <p:cNvSpPr/>
          <p:nvPr/>
        </p:nvSpPr>
        <p:spPr>
          <a:xfrm flipH="false" flipV="false" rot="0">
            <a:off x="1206242" y="5708989"/>
            <a:ext cx="11301259" cy="2754682"/>
          </a:xfrm>
          <a:custGeom>
            <a:avLst/>
            <a:gdLst/>
            <a:ahLst/>
            <a:cxnLst/>
            <a:rect r="r" b="b" t="t" l="l"/>
            <a:pathLst>
              <a:path h="2754682" w="11301259">
                <a:moveTo>
                  <a:pt x="0" y="0"/>
                </a:moveTo>
                <a:lnTo>
                  <a:pt x="11301259" y="0"/>
                </a:lnTo>
                <a:lnTo>
                  <a:pt x="11301259" y="2754682"/>
                </a:lnTo>
                <a:lnTo>
                  <a:pt x="0" y="2754682"/>
                </a:lnTo>
                <a:lnTo>
                  <a:pt x="0" y="0"/>
                </a:lnTo>
                <a:close/>
              </a:path>
            </a:pathLst>
          </a:custGeom>
          <a:blipFill>
            <a:blip r:embed="rId3"/>
            <a:stretch>
              <a:fillRect l="0" t="0" r="0" b="0"/>
            </a:stretch>
          </a:blipFill>
        </p:spPr>
      </p:sp>
      <p:sp>
        <p:nvSpPr>
          <p:cNvPr name="TextBox 4" id="4"/>
          <p:cNvSpPr txBox="true"/>
          <p:nvPr/>
        </p:nvSpPr>
        <p:spPr>
          <a:xfrm rot="0">
            <a:off x="0" y="1124006"/>
            <a:ext cx="16230600" cy="196215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average number of leave days taken by its employees per department?</a:t>
            </a:r>
          </a:p>
          <a:p>
            <a:pPr algn="ctr">
              <a:lnSpc>
                <a:spcPts val="4998"/>
              </a:lnSpc>
              <a:spcBef>
                <a:spcPct val="0"/>
              </a:spcBef>
            </a:pP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5427" y="2793888"/>
            <a:ext cx="11301259" cy="1059493"/>
          </a:xfrm>
          <a:custGeom>
            <a:avLst/>
            <a:gdLst/>
            <a:ahLst/>
            <a:cxnLst/>
            <a:rect r="r" b="b" t="t" l="l"/>
            <a:pathLst>
              <a:path h="1059493" w="11301259">
                <a:moveTo>
                  <a:pt x="0" y="0"/>
                </a:moveTo>
                <a:lnTo>
                  <a:pt x="11301259" y="0"/>
                </a:lnTo>
                <a:lnTo>
                  <a:pt x="11301259" y="1059493"/>
                </a:lnTo>
                <a:lnTo>
                  <a:pt x="0" y="1059493"/>
                </a:lnTo>
                <a:lnTo>
                  <a:pt x="0" y="0"/>
                </a:lnTo>
                <a:close/>
              </a:path>
            </a:pathLst>
          </a:custGeom>
          <a:blipFill>
            <a:blip r:embed="rId2"/>
            <a:stretch>
              <a:fillRect l="0" t="0" r="0" b="0"/>
            </a:stretch>
          </a:blipFill>
        </p:spPr>
      </p:sp>
      <p:sp>
        <p:nvSpPr>
          <p:cNvPr name="Freeform 3" id="3"/>
          <p:cNvSpPr/>
          <p:nvPr/>
        </p:nvSpPr>
        <p:spPr>
          <a:xfrm flipH="false" flipV="false" rot="0">
            <a:off x="1402984" y="4605856"/>
            <a:ext cx="11301259" cy="3616403"/>
          </a:xfrm>
          <a:custGeom>
            <a:avLst/>
            <a:gdLst/>
            <a:ahLst/>
            <a:cxnLst/>
            <a:rect r="r" b="b" t="t" l="l"/>
            <a:pathLst>
              <a:path h="3616403" w="11301259">
                <a:moveTo>
                  <a:pt x="0" y="0"/>
                </a:moveTo>
                <a:lnTo>
                  <a:pt x="11301259" y="0"/>
                </a:lnTo>
                <a:lnTo>
                  <a:pt x="11301259" y="3616402"/>
                </a:lnTo>
                <a:lnTo>
                  <a:pt x="0" y="3616402"/>
                </a:lnTo>
                <a:lnTo>
                  <a:pt x="0" y="0"/>
                </a:lnTo>
                <a:close/>
              </a:path>
            </a:pathLst>
          </a:custGeom>
          <a:blipFill>
            <a:blip r:embed="rId3"/>
            <a:stretch>
              <a:fillRect l="0" t="0" r="0" b="0"/>
            </a:stretch>
          </a:blipFill>
        </p:spPr>
      </p:sp>
      <p:sp>
        <p:nvSpPr>
          <p:cNvPr name="TextBox 4" id="4"/>
          <p:cNvSpPr txBox="true"/>
          <p:nvPr/>
        </p:nvSpPr>
        <p:spPr>
          <a:xfrm rot="0">
            <a:off x="1028700" y="1334578"/>
            <a:ext cx="10000655" cy="70485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employees have taken the most leaves?</a:t>
            </a: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008304"/>
            <a:ext cx="11225004" cy="925774"/>
          </a:xfrm>
          <a:custGeom>
            <a:avLst/>
            <a:gdLst/>
            <a:ahLst/>
            <a:cxnLst/>
            <a:rect r="r" b="b" t="t" l="l"/>
            <a:pathLst>
              <a:path h="925774" w="11225004">
                <a:moveTo>
                  <a:pt x="0" y="0"/>
                </a:moveTo>
                <a:lnTo>
                  <a:pt x="11225004" y="0"/>
                </a:lnTo>
                <a:lnTo>
                  <a:pt x="11225004" y="925774"/>
                </a:lnTo>
                <a:lnTo>
                  <a:pt x="0" y="925774"/>
                </a:lnTo>
                <a:lnTo>
                  <a:pt x="0" y="0"/>
                </a:lnTo>
                <a:close/>
              </a:path>
            </a:pathLst>
          </a:custGeom>
          <a:blipFill>
            <a:blip r:embed="rId2"/>
            <a:stretch>
              <a:fillRect l="0" t="0" r="0" b="0"/>
            </a:stretch>
          </a:blipFill>
        </p:spPr>
      </p:sp>
      <p:sp>
        <p:nvSpPr>
          <p:cNvPr name="Freeform 3" id="3"/>
          <p:cNvSpPr/>
          <p:nvPr/>
        </p:nvSpPr>
        <p:spPr>
          <a:xfrm flipH="false" flipV="false" rot="0">
            <a:off x="1222966" y="4693050"/>
            <a:ext cx="11301259" cy="1638683"/>
          </a:xfrm>
          <a:custGeom>
            <a:avLst/>
            <a:gdLst/>
            <a:ahLst/>
            <a:cxnLst/>
            <a:rect r="r" b="b" t="t" l="l"/>
            <a:pathLst>
              <a:path h="1638683" w="11301259">
                <a:moveTo>
                  <a:pt x="0" y="0"/>
                </a:moveTo>
                <a:lnTo>
                  <a:pt x="11301259" y="0"/>
                </a:lnTo>
                <a:lnTo>
                  <a:pt x="11301259" y="1638683"/>
                </a:lnTo>
                <a:lnTo>
                  <a:pt x="0" y="1638683"/>
                </a:lnTo>
                <a:lnTo>
                  <a:pt x="0" y="0"/>
                </a:lnTo>
                <a:close/>
              </a:path>
            </a:pathLst>
          </a:custGeom>
          <a:blipFill>
            <a:blip r:embed="rId3"/>
            <a:stretch>
              <a:fillRect l="0" t="0" r="0" b="0"/>
            </a:stretch>
          </a:blipFill>
        </p:spPr>
      </p:sp>
      <p:sp>
        <p:nvSpPr>
          <p:cNvPr name="TextBox 4" id="4"/>
          <p:cNvSpPr txBox="true"/>
          <p:nvPr/>
        </p:nvSpPr>
        <p:spPr>
          <a:xfrm rot="0">
            <a:off x="1028700" y="1364552"/>
            <a:ext cx="13111162" cy="133350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total number of leave days taken company-wide?</a:t>
            </a:r>
          </a:p>
          <a:p>
            <a:pPr algn="ctr">
              <a:lnSpc>
                <a:spcPts val="4998"/>
              </a:lnSpc>
              <a:spcBef>
                <a:spcPct val="0"/>
              </a:spcBef>
            </a:pP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24274"/>
            <a:ext cx="11301259" cy="1200759"/>
          </a:xfrm>
          <a:custGeom>
            <a:avLst/>
            <a:gdLst/>
            <a:ahLst/>
            <a:cxnLst/>
            <a:rect r="r" b="b" t="t" l="l"/>
            <a:pathLst>
              <a:path h="1200759" w="11301259">
                <a:moveTo>
                  <a:pt x="0" y="0"/>
                </a:moveTo>
                <a:lnTo>
                  <a:pt x="11301259" y="0"/>
                </a:lnTo>
                <a:lnTo>
                  <a:pt x="11301259" y="1200759"/>
                </a:lnTo>
                <a:lnTo>
                  <a:pt x="0" y="1200759"/>
                </a:lnTo>
                <a:lnTo>
                  <a:pt x="0" y="0"/>
                </a:lnTo>
                <a:close/>
              </a:path>
            </a:pathLst>
          </a:custGeom>
          <a:blipFill>
            <a:blip r:embed="rId2"/>
            <a:stretch>
              <a:fillRect l="0" t="0" r="0" b="0"/>
            </a:stretch>
          </a:blipFill>
        </p:spPr>
      </p:sp>
      <p:sp>
        <p:nvSpPr>
          <p:cNvPr name="Freeform 3" id="3"/>
          <p:cNvSpPr/>
          <p:nvPr/>
        </p:nvSpPr>
        <p:spPr>
          <a:xfrm flipH="false" flipV="false" rot="0">
            <a:off x="1028700" y="4558132"/>
            <a:ext cx="11301259" cy="3531643"/>
          </a:xfrm>
          <a:custGeom>
            <a:avLst/>
            <a:gdLst/>
            <a:ahLst/>
            <a:cxnLst/>
            <a:rect r="r" b="b" t="t" l="l"/>
            <a:pathLst>
              <a:path h="3531643" w="11301259">
                <a:moveTo>
                  <a:pt x="0" y="0"/>
                </a:moveTo>
                <a:lnTo>
                  <a:pt x="11301259" y="0"/>
                </a:lnTo>
                <a:lnTo>
                  <a:pt x="11301259" y="3531643"/>
                </a:lnTo>
                <a:lnTo>
                  <a:pt x="0" y="3531643"/>
                </a:lnTo>
                <a:lnTo>
                  <a:pt x="0" y="0"/>
                </a:lnTo>
                <a:close/>
              </a:path>
            </a:pathLst>
          </a:custGeom>
          <a:blipFill>
            <a:blip r:embed="rId3"/>
            <a:stretch>
              <a:fillRect l="0" t="0" r="0" b="0"/>
            </a:stretch>
          </a:blipFill>
        </p:spPr>
      </p:sp>
      <p:sp>
        <p:nvSpPr>
          <p:cNvPr name="TextBox 4" id="4"/>
          <p:cNvSpPr txBox="true"/>
          <p:nvPr/>
        </p:nvSpPr>
        <p:spPr>
          <a:xfrm rot="0">
            <a:off x="1028700" y="1290774"/>
            <a:ext cx="10943630" cy="133350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How do leave days correlate with payroll amounts?</a:t>
            </a:r>
          </a:p>
          <a:p>
            <a:pPr algn="ctr">
              <a:lnSpc>
                <a:spcPts val="4998"/>
              </a:lnSpc>
              <a:spcBef>
                <a:spcPct val="0"/>
              </a:spcBef>
            </a:pP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49991"/>
            <a:ext cx="11301259" cy="1002987"/>
          </a:xfrm>
          <a:custGeom>
            <a:avLst/>
            <a:gdLst/>
            <a:ahLst/>
            <a:cxnLst/>
            <a:rect r="r" b="b" t="t" l="l"/>
            <a:pathLst>
              <a:path h="1002987" w="11301259">
                <a:moveTo>
                  <a:pt x="0" y="0"/>
                </a:moveTo>
                <a:lnTo>
                  <a:pt x="11301259" y="0"/>
                </a:lnTo>
                <a:lnTo>
                  <a:pt x="11301259" y="1002987"/>
                </a:lnTo>
                <a:lnTo>
                  <a:pt x="0" y="1002987"/>
                </a:lnTo>
                <a:lnTo>
                  <a:pt x="0" y="0"/>
                </a:lnTo>
                <a:close/>
              </a:path>
            </a:pathLst>
          </a:custGeom>
          <a:blipFill>
            <a:blip r:embed="rId2"/>
            <a:stretch>
              <a:fillRect l="0" t="0" r="0" b="0"/>
            </a:stretch>
          </a:blipFill>
        </p:spPr>
      </p:sp>
      <p:sp>
        <p:nvSpPr>
          <p:cNvPr name="Freeform 3" id="3"/>
          <p:cNvSpPr/>
          <p:nvPr/>
        </p:nvSpPr>
        <p:spPr>
          <a:xfrm flipH="false" flipV="false" rot="0">
            <a:off x="1181649" y="4953877"/>
            <a:ext cx="11301259" cy="1313771"/>
          </a:xfrm>
          <a:custGeom>
            <a:avLst/>
            <a:gdLst/>
            <a:ahLst/>
            <a:cxnLst/>
            <a:rect r="r" b="b" t="t" l="l"/>
            <a:pathLst>
              <a:path h="1313771" w="11301259">
                <a:moveTo>
                  <a:pt x="0" y="0"/>
                </a:moveTo>
                <a:lnTo>
                  <a:pt x="11301259" y="0"/>
                </a:lnTo>
                <a:lnTo>
                  <a:pt x="11301259" y="1313772"/>
                </a:lnTo>
                <a:lnTo>
                  <a:pt x="0" y="1313772"/>
                </a:lnTo>
                <a:lnTo>
                  <a:pt x="0" y="0"/>
                </a:lnTo>
                <a:close/>
              </a:path>
            </a:pathLst>
          </a:custGeom>
          <a:blipFill>
            <a:blip r:embed="rId3"/>
            <a:stretch>
              <a:fillRect l="0" t="0" r="0" b="0"/>
            </a:stretch>
          </a:blipFill>
        </p:spPr>
      </p:sp>
      <p:sp>
        <p:nvSpPr>
          <p:cNvPr name="TextBox 4" id="4"/>
          <p:cNvSpPr txBox="true"/>
          <p:nvPr/>
        </p:nvSpPr>
        <p:spPr>
          <a:xfrm rot="0">
            <a:off x="1028700" y="952500"/>
            <a:ext cx="9603358" cy="133350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total monthly payroll processed?</a:t>
            </a:r>
          </a:p>
          <a:p>
            <a:pPr algn="ctr">
              <a:lnSpc>
                <a:spcPts val="4998"/>
              </a:lnSpc>
              <a:spcBef>
                <a:spcPct val="0"/>
              </a:spcBef>
            </a:pP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958974"/>
            <a:ext cx="11301259" cy="1073620"/>
          </a:xfrm>
          <a:custGeom>
            <a:avLst/>
            <a:gdLst/>
            <a:ahLst/>
            <a:cxnLst/>
            <a:rect r="r" b="b" t="t" l="l"/>
            <a:pathLst>
              <a:path h="1073620" w="11301259">
                <a:moveTo>
                  <a:pt x="0" y="0"/>
                </a:moveTo>
                <a:lnTo>
                  <a:pt x="11301259" y="0"/>
                </a:lnTo>
                <a:lnTo>
                  <a:pt x="11301259" y="1073619"/>
                </a:lnTo>
                <a:lnTo>
                  <a:pt x="0" y="1073619"/>
                </a:lnTo>
                <a:lnTo>
                  <a:pt x="0" y="0"/>
                </a:lnTo>
                <a:close/>
              </a:path>
            </a:pathLst>
          </a:custGeom>
          <a:blipFill>
            <a:blip r:embed="rId2"/>
            <a:stretch>
              <a:fillRect l="0" t="0" r="0" b="0"/>
            </a:stretch>
          </a:blipFill>
        </p:spPr>
      </p:sp>
      <p:sp>
        <p:nvSpPr>
          <p:cNvPr name="Freeform 3" id="3"/>
          <p:cNvSpPr/>
          <p:nvPr/>
        </p:nvSpPr>
        <p:spPr>
          <a:xfrm flipH="false" flipV="false" rot="0">
            <a:off x="1028700" y="5396089"/>
            <a:ext cx="11301259" cy="2839441"/>
          </a:xfrm>
          <a:custGeom>
            <a:avLst/>
            <a:gdLst/>
            <a:ahLst/>
            <a:cxnLst/>
            <a:rect r="r" b="b" t="t" l="l"/>
            <a:pathLst>
              <a:path h="2839441" w="11301259">
                <a:moveTo>
                  <a:pt x="0" y="0"/>
                </a:moveTo>
                <a:lnTo>
                  <a:pt x="11301259" y="0"/>
                </a:lnTo>
                <a:lnTo>
                  <a:pt x="11301259" y="2839441"/>
                </a:lnTo>
                <a:lnTo>
                  <a:pt x="0" y="2839441"/>
                </a:lnTo>
                <a:lnTo>
                  <a:pt x="0" y="0"/>
                </a:lnTo>
                <a:close/>
              </a:path>
            </a:pathLst>
          </a:custGeom>
          <a:blipFill>
            <a:blip r:embed="rId3"/>
            <a:stretch>
              <a:fillRect l="0" t="0" r="0" b="0"/>
            </a:stretch>
          </a:blipFill>
        </p:spPr>
      </p:sp>
      <p:sp>
        <p:nvSpPr>
          <p:cNvPr name="TextBox 4" id="4"/>
          <p:cNvSpPr txBox="true"/>
          <p:nvPr/>
        </p:nvSpPr>
        <p:spPr>
          <a:xfrm rot="0">
            <a:off x="798480" y="1192403"/>
            <a:ext cx="10739586" cy="133350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average bonus given per department?</a:t>
            </a:r>
          </a:p>
          <a:p>
            <a:pPr algn="ctr">
              <a:lnSpc>
                <a:spcPts val="4998"/>
              </a:lnSpc>
              <a:spcBef>
                <a:spcPct val="0"/>
              </a:spcBef>
            </a:pP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014965"/>
            <a:ext cx="11301259" cy="1158379"/>
          </a:xfrm>
          <a:custGeom>
            <a:avLst/>
            <a:gdLst/>
            <a:ahLst/>
            <a:cxnLst/>
            <a:rect r="r" b="b" t="t" l="l"/>
            <a:pathLst>
              <a:path h="1158379" w="11301259">
                <a:moveTo>
                  <a:pt x="0" y="0"/>
                </a:moveTo>
                <a:lnTo>
                  <a:pt x="11301259" y="0"/>
                </a:lnTo>
                <a:lnTo>
                  <a:pt x="11301259" y="1158379"/>
                </a:lnTo>
                <a:lnTo>
                  <a:pt x="0" y="1158379"/>
                </a:lnTo>
                <a:lnTo>
                  <a:pt x="0" y="0"/>
                </a:lnTo>
                <a:close/>
              </a:path>
            </a:pathLst>
          </a:custGeom>
          <a:blipFill>
            <a:blip r:embed="rId2"/>
            <a:stretch>
              <a:fillRect l="0" t="0" r="0" b="0"/>
            </a:stretch>
          </a:blipFill>
        </p:spPr>
      </p:sp>
      <p:sp>
        <p:nvSpPr>
          <p:cNvPr name="Freeform 3" id="3"/>
          <p:cNvSpPr/>
          <p:nvPr/>
        </p:nvSpPr>
        <p:spPr>
          <a:xfrm flipH="false" flipV="false" rot="0">
            <a:off x="1028700" y="5540701"/>
            <a:ext cx="11301259" cy="1271392"/>
          </a:xfrm>
          <a:custGeom>
            <a:avLst/>
            <a:gdLst/>
            <a:ahLst/>
            <a:cxnLst/>
            <a:rect r="r" b="b" t="t" l="l"/>
            <a:pathLst>
              <a:path h="1271392" w="11301259">
                <a:moveTo>
                  <a:pt x="0" y="0"/>
                </a:moveTo>
                <a:lnTo>
                  <a:pt x="11301259" y="0"/>
                </a:lnTo>
                <a:lnTo>
                  <a:pt x="11301259" y="1271392"/>
                </a:lnTo>
                <a:lnTo>
                  <a:pt x="0" y="1271392"/>
                </a:lnTo>
                <a:lnTo>
                  <a:pt x="0" y="0"/>
                </a:lnTo>
                <a:close/>
              </a:path>
            </a:pathLst>
          </a:custGeom>
          <a:blipFill>
            <a:blip r:embed="rId3"/>
            <a:stretch>
              <a:fillRect l="0" t="0" r="0" b="0"/>
            </a:stretch>
          </a:blipFill>
        </p:spPr>
      </p:sp>
      <p:sp>
        <p:nvSpPr>
          <p:cNvPr name="TextBox 4" id="4"/>
          <p:cNvSpPr txBox="true"/>
          <p:nvPr/>
        </p:nvSpPr>
        <p:spPr>
          <a:xfrm rot="0">
            <a:off x="1028700" y="1216995"/>
            <a:ext cx="11728847" cy="133350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department receives the highest total bonuses?</a:t>
            </a:r>
          </a:p>
          <a:p>
            <a:pPr algn="ctr">
              <a:lnSpc>
                <a:spcPts val="4998"/>
              </a:lnSpc>
              <a:spcBef>
                <a:spcPct val="0"/>
              </a:spcBef>
            </a:pP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157338"/>
            <a:ext cx="11256970" cy="873633"/>
          </a:xfrm>
          <a:custGeom>
            <a:avLst/>
            <a:gdLst/>
            <a:ahLst/>
            <a:cxnLst/>
            <a:rect r="r" b="b" t="t" l="l"/>
            <a:pathLst>
              <a:path h="873633" w="11256970">
                <a:moveTo>
                  <a:pt x="0" y="0"/>
                </a:moveTo>
                <a:lnTo>
                  <a:pt x="11256970" y="0"/>
                </a:lnTo>
                <a:lnTo>
                  <a:pt x="11256970" y="873633"/>
                </a:lnTo>
                <a:lnTo>
                  <a:pt x="0" y="873633"/>
                </a:lnTo>
                <a:lnTo>
                  <a:pt x="0" y="0"/>
                </a:lnTo>
                <a:close/>
              </a:path>
            </a:pathLst>
          </a:custGeom>
          <a:blipFill>
            <a:blip r:embed="rId2"/>
            <a:stretch>
              <a:fillRect l="0" t="0" r="0" b="0"/>
            </a:stretch>
          </a:blipFill>
        </p:spPr>
      </p:sp>
      <p:sp>
        <p:nvSpPr>
          <p:cNvPr name="Freeform 3" id="3"/>
          <p:cNvSpPr/>
          <p:nvPr/>
        </p:nvSpPr>
        <p:spPr>
          <a:xfrm flipH="false" flipV="false" rot="0">
            <a:off x="1028700" y="5143500"/>
            <a:ext cx="11301259" cy="1624556"/>
          </a:xfrm>
          <a:custGeom>
            <a:avLst/>
            <a:gdLst/>
            <a:ahLst/>
            <a:cxnLst/>
            <a:rect r="r" b="b" t="t" l="l"/>
            <a:pathLst>
              <a:path h="1624556" w="11301259">
                <a:moveTo>
                  <a:pt x="0" y="0"/>
                </a:moveTo>
                <a:lnTo>
                  <a:pt x="11301259" y="0"/>
                </a:lnTo>
                <a:lnTo>
                  <a:pt x="11301259" y="1624556"/>
                </a:lnTo>
                <a:lnTo>
                  <a:pt x="0" y="1624556"/>
                </a:lnTo>
                <a:lnTo>
                  <a:pt x="0" y="0"/>
                </a:lnTo>
                <a:close/>
              </a:path>
            </a:pathLst>
          </a:custGeom>
          <a:blipFill>
            <a:blip r:embed="rId3"/>
            <a:stretch>
              <a:fillRect l="0" t="0" r="0" b="0"/>
            </a:stretch>
          </a:blipFill>
        </p:spPr>
      </p:sp>
      <p:sp>
        <p:nvSpPr>
          <p:cNvPr name="TextBox 4" id="4"/>
          <p:cNvSpPr txBox="true"/>
          <p:nvPr/>
        </p:nvSpPr>
        <p:spPr>
          <a:xfrm rot="0">
            <a:off x="0" y="1118624"/>
            <a:ext cx="16230600" cy="1333500"/>
          </a:xfrm>
          <a:prstGeom prst="rect">
            <a:avLst/>
          </a:prstGeom>
        </p:spPr>
        <p:txBody>
          <a:bodyPr anchor="t" rtlCol="false" tIns="0" lIns="0" bIns="0" rIns="0">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average value of total_amount after considering leave deductions?</a:t>
            </a: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19706" y="962025"/>
            <a:ext cx="15720492" cy="1051560"/>
          </a:xfrm>
          <a:prstGeom prst="rect">
            <a:avLst/>
          </a:prstGeom>
        </p:spPr>
        <p:txBody>
          <a:bodyPr anchor="t" rtlCol="false" tIns="0" lIns="0" bIns="0" rIns="0">
            <a:spAutoFit/>
          </a:bodyPr>
          <a:lstStyle/>
          <a:p>
            <a:pPr algn="l" marL="0" indent="0" lvl="0">
              <a:lnSpc>
                <a:spcPts val="7020"/>
              </a:lnSpc>
              <a:spcBef>
                <a:spcPct val="0"/>
              </a:spcBef>
            </a:pPr>
            <a:r>
              <a:rPr lang="en-US" b="true" sz="6500" strike="noStrike" u="none">
                <a:solidFill>
                  <a:srgbClr val="FF0000"/>
                </a:solidFill>
                <a:latin typeface="Calibri (MS) Bold"/>
                <a:ea typeface="Calibri (MS) Bold"/>
                <a:cs typeface="Calibri (MS) Bold"/>
                <a:sym typeface="Calibri (MS) Bold"/>
              </a:rPr>
              <a:t>Final business insights and recommendations:</a:t>
            </a:r>
          </a:p>
        </p:txBody>
      </p:sp>
      <p:sp>
        <p:nvSpPr>
          <p:cNvPr name="TextBox 3" id="3"/>
          <p:cNvSpPr txBox="true"/>
          <p:nvPr/>
        </p:nvSpPr>
        <p:spPr>
          <a:xfrm rot="0">
            <a:off x="319706" y="2775111"/>
            <a:ext cx="17648588" cy="5591175"/>
          </a:xfrm>
          <a:prstGeom prst="rect">
            <a:avLst/>
          </a:prstGeom>
        </p:spPr>
        <p:txBody>
          <a:bodyPr anchor="t" rtlCol="false" tIns="0" lIns="0" bIns="0" rIns="0">
            <a:spAutoFit/>
          </a:bodyPr>
          <a:lstStyle/>
          <a:p>
            <a:pPr algn="just" marL="0" indent="0" lvl="0">
              <a:lnSpc>
                <a:spcPts val="4398"/>
              </a:lnSpc>
              <a:spcBef>
                <a:spcPct val="0"/>
              </a:spcBef>
            </a:pPr>
            <a:r>
              <a:rPr lang="en-US" sz="3665" strike="noStrike" u="none">
                <a:solidFill>
                  <a:srgbClr val="000000"/>
                </a:solidFill>
                <a:latin typeface="Calibri (MS)"/>
                <a:ea typeface="Calibri (MS)"/>
                <a:cs typeface="Calibri (MS)"/>
                <a:sym typeface="Calibri (MS)"/>
              </a:rPr>
              <a:t>• Monitor headcount, joiners/leavers, and tenure by department to guide hiring, capacity planning, and retention actions.</a:t>
            </a:r>
          </a:p>
          <a:p>
            <a:pPr algn="just" marL="0" indent="0" lvl="0">
              <a:lnSpc>
                <a:spcPts val="4398"/>
              </a:lnSpc>
              <a:spcBef>
                <a:spcPct val="0"/>
              </a:spcBef>
            </a:pPr>
            <a:r>
              <a:rPr lang="en-US" sz="3665" strike="noStrike" u="none">
                <a:solidFill>
                  <a:srgbClr val="000000"/>
                </a:solidFill>
                <a:latin typeface="Calibri (MS)"/>
                <a:ea typeface="Calibri (MS)"/>
                <a:cs typeface="Calibri (MS)"/>
                <a:sym typeface="Calibri (MS)"/>
              </a:rPr>
              <a:t> • Control costs by comparing monthly payroll to budgets and role salary ranges, and fix out-of-range pay via releveling or band updates.</a:t>
            </a:r>
          </a:p>
          <a:p>
            <a:pPr algn="just" marL="0" indent="0" lvl="0">
              <a:lnSpc>
                <a:spcPts val="4398"/>
              </a:lnSpc>
              <a:spcBef>
                <a:spcPct val="0"/>
              </a:spcBef>
            </a:pPr>
            <a:r>
              <a:rPr lang="en-US" sz="3665" strike="noStrike" u="none">
                <a:solidFill>
                  <a:srgbClr val="000000"/>
                </a:solidFill>
                <a:latin typeface="Calibri (MS)"/>
                <a:ea typeface="Calibri (MS)"/>
                <a:cs typeface="Calibri (MS)"/>
                <a:sym typeface="Calibri (MS)"/>
              </a:rPr>
              <a:t> • Improve coverage by tracking leave rates and timing, planning cross-training and backfills where disruptions are likely.</a:t>
            </a:r>
          </a:p>
          <a:p>
            <a:pPr algn="just" marL="0" indent="0" lvl="0">
              <a:lnSpc>
                <a:spcPts val="4398"/>
              </a:lnSpc>
              <a:spcBef>
                <a:spcPct val="0"/>
              </a:spcBef>
            </a:pPr>
            <a:r>
              <a:rPr lang="en-US" sz="3665" strike="noStrike" u="none">
                <a:solidFill>
                  <a:srgbClr val="000000"/>
                </a:solidFill>
                <a:latin typeface="Calibri (MS)"/>
                <a:ea typeface="Calibri (MS)"/>
                <a:cs typeface="Calibri (MS)"/>
                <a:sym typeface="Calibri (MS)"/>
              </a:rPr>
              <a:t> • Accelerate internal mobility by matching qualifications and tenure to role requirements, and close skills gaps with targeted training.</a:t>
            </a:r>
          </a:p>
          <a:p>
            <a:pPr algn="just" marL="0" indent="0" lvl="0">
              <a:lnSpc>
                <a:spcPts val="4398"/>
              </a:lnSpc>
              <a:spcBef>
                <a:spcPct val="0"/>
              </a:spcBef>
            </a:pPr>
            <a:r>
              <a:rPr lang="en-US" sz="3665" strike="noStrike" u="none">
                <a:solidFill>
                  <a:srgbClr val="000000"/>
                </a:solidFill>
                <a:latin typeface="Calibri (MS)"/>
                <a:ea typeface="Calibri (MS)"/>
                <a:cs typeface="Calibri (MS)"/>
                <a:sym typeface="Calibri (MS)"/>
              </a:rPr>
              <a:t> • Safeguard data quality and compliance through automated checks for orphan/mismatched records, mandatory key fields, and approval workflows for pay changes.</a:t>
            </a:r>
          </a:p>
        </p:txBody>
      </p:sp>
      <p:grpSp>
        <p:nvGrpSpPr>
          <p:cNvPr name="Group 4" id="4"/>
          <p:cNvGrpSpPr/>
          <p:nvPr/>
        </p:nvGrpSpPr>
        <p:grpSpPr>
          <a:xfrm rot="0">
            <a:off x="13221348" y="9277476"/>
            <a:ext cx="4838096" cy="1009524"/>
            <a:chOff x="0" y="0"/>
            <a:chExt cx="6450794" cy="1346032"/>
          </a:xfrm>
        </p:grpSpPr>
        <p:sp>
          <p:nvSpPr>
            <p:cNvPr name="Freeform 5" id="5"/>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
              <a:stretch>
                <a:fillRect l="0" t="0" r="0" b="3"/>
              </a:stretch>
            </a:blip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84401" y="1562163"/>
            <a:ext cx="16919198" cy="8220075"/>
          </a:xfrm>
          <a:prstGeom prst="rect">
            <a:avLst/>
          </a:prstGeom>
        </p:spPr>
        <p:txBody>
          <a:bodyPr anchor="t" rtlCol="false" tIns="0" lIns="0" bIns="0" rIns="0">
            <a:spAutoFit/>
          </a:bodyPr>
          <a:lstStyle/>
          <a:p>
            <a:pPr algn="l">
              <a:lnSpc>
                <a:spcPts val="4278"/>
              </a:lnSpc>
              <a:spcBef>
                <a:spcPct val="0"/>
              </a:spcBef>
            </a:pPr>
            <a:r>
              <a:rPr lang="en-US" sz="3565">
                <a:solidFill>
                  <a:srgbClr val="000000"/>
                </a:solidFill>
                <a:latin typeface="Calibri (MS)"/>
                <a:ea typeface="Calibri (MS)"/>
                <a:cs typeface="Calibri (MS)"/>
                <a:sym typeface="Calibri (MS)"/>
              </a:rPr>
              <a:t>• The Employee Management System delivers a centralized, relational SQL design that unifies employees, departments, payroll, qualifications, and leave data, ensuring referential integrity and reliable reporting across HR operations.</a:t>
            </a:r>
          </a:p>
          <a:p>
            <a:pPr algn="l">
              <a:lnSpc>
                <a:spcPts val="4278"/>
              </a:lnSpc>
              <a:spcBef>
                <a:spcPct val="0"/>
              </a:spcBef>
            </a:pPr>
            <a:r>
              <a:rPr lang="en-US" sz="3565">
                <a:solidFill>
                  <a:srgbClr val="000000"/>
                </a:solidFill>
                <a:latin typeface="Calibri (MS)"/>
                <a:ea typeface="Calibri (MS)"/>
                <a:cs typeface="Calibri (MS)"/>
                <a:sym typeface="Calibri (MS)"/>
              </a:rPr>
              <a:t> • By aligning payroll with job roles and salary ranges, the system enables proactive cost control, highlights pay anomalies, and supports accurate monthly and annual budgeting decisions.</a:t>
            </a:r>
          </a:p>
          <a:p>
            <a:pPr algn="l">
              <a:lnSpc>
                <a:spcPts val="4278"/>
              </a:lnSpc>
              <a:spcBef>
                <a:spcPct val="0"/>
              </a:spcBef>
            </a:pPr>
            <a:r>
              <a:rPr lang="en-US" sz="3565">
                <a:solidFill>
                  <a:srgbClr val="000000"/>
                </a:solidFill>
                <a:latin typeface="Calibri (MS)"/>
                <a:ea typeface="Calibri (MS)"/>
                <a:cs typeface="Calibri (MS)"/>
                <a:sym typeface="Calibri (MS)"/>
              </a:rPr>
              <a:t> • Integrated leave tracking and qualification records improve workforce planning, ensuring coverage during absences while accelerating internal mobility through skills visibility and promotion readiness.</a:t>
            </a:r>
          </a:p>
          <a:p>
            <a:pPr algn="l">
              <a:lnSpc>
                <a:spcPts val="4278"/>
              </a:lnSpc>
              <a:spcBef>
                <a:spcPct val="0"/>
              </a:spcBef>
            </a:pPr>
            <a:r>
              <a:rPr lang="en-US" sz="3565">
                <a:solidFill>
                  <a:srgbClr val="000000"/>
                </a:solidFill>
                <a:latin typeface="Calibri (MS)"/>
                <a:ea typeface="Calibri (MS)"/>
                <a:cs typeface="Calibri (MS)"/>
                <a:sym typeface="Calibri (MS)"/>
              </a:rPr>
              <a:t> • Routine data-quality checks on foreign keys and mandatory fields strengthen audit readiness, reduce errors in payments and records, and increase trust in analytics-driven decisions.</a:t>
            </a:r>
          </a:p>
          <a:p>
            <a:pPr algn="l">
              <a:lnSpc>
                <a:spcPts val="4278"/>
              </a:lnSpc>
              <a:spcBef>
                <a:spcPct val="0"/>
              </a:spcBef>
            </a:pPr>
            <a:r>
              <a:rPr lang="en-US" sz="3565">
                <a:solidFill>
                  <a:srgbClr val="000000"/>
                </a:solidFill>
                <a:latin typeface="Calibri (MS)"/>
                <a:ea typeface="Calibri (MS)"/>
                <a:cs typeface="Calibri (MS)"/>
                <a:sym typeface="Calibri (MS)"/>
              </a:rPr>
              <a:t> • The project demonstrates scalable, query-first architecture that supports dashboards and KPI monitoring, enabling continuous optimization of staffing, compensation, and compliance processes.</a:t>
            </a:r>
          </a:p>
        </p:txBody>
      </p:sp>
      <p:sp>
        <p:nvSpPr>
          <p:cNvPr name="TextBox 3" id="3"/>
          <p:cNvSpPr txBox="true"/>
          <p:nvPr/>
        </p:nvSpPr>
        <p:spPr>
          <a:xfrm rot="0">
            <a:off x="366793" y="469582"/>
            <a:ext cx="3961358" cy="1051560"/>
          </a:xfrm>
          <a:prstGeom prst="rect">
            <a:avLst/>
          </a:prstGeom>
        </p:spPr>
        <p:txBody>
          <a:bodyPr anchor="t" rtlCol="false" tIns="0" lIns="0" bIns="0" rIns="0">
            <a:spAutoFit/>
          </a:bodyPr>
          <a:lstStyle/>
          <a:p>
            <a:pPr algn="l" marL="0" indent="0" lvl="0">
              <a:lnSpc>
                <a:spcPts val="7020"/>
              </a:lnSpc>
              <a:spcBef>
                <a:spcPct val="0"/>
              </a:spcBef>
            </a:pPr>
            <a:r>
              <a:rPr lang="en-US" b="true" sz="6500" strike="noStrike" u="none">
                <a:solidFill>
                  <a:srgbClr val="FF0000"/>
                </a:solidFill>
                <a:latin typeface="Calibri (MS) Bold"/>
                <a:ea typeface="Calibri (MS) Bold"/>
                <a:cs typeface="Calibri (MS) Bold"/>
                <a:sym typeface="Calibri (MS) Bold"/>
              </a:rPr>
              <a:t>Conclusion:</a:t>
            </a:r>
          </a:p>
        </p:txBody>
      </p:sp>
      <p:grpSp>
        <p:nvGrpSpPr>
          <p:cNvPr name="Group 4" id="4"/>
          <p:cNvGrpSpPr/>
          <p:nvPr/>
        </p:nvGrpSpPr>
        <p:grpSpPr>
          <a:xfrm rot="0">
            <a:off x="13221348" y="9277476"/>
            <a:ext cx="4838096" cy="1009524"/>
            <a:chOff x="0" y="0"/>
            <a:chExt cx="6450794" cy="1346032"/>
          </a:xfrm>
        </p:grpSpPr>
        <p:sp>
          <p:nvSpPr>
            <p:cNvPr name="Freeform 5" id="5"/>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
              <a:stretch>
                <a:fillRect l="0" t="0" r="0" b="3"/>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21348" y="9277476"/>
            <a:ext cx="4838096" cy="1009524"/>
            <a:chOff x="0" y="0"/>
            <a:chExt cx="6450794" cy="1346032"/>
          </a:xfrm>
        </p:grpSpPr>
        <p:sp>
          <p:nvSpPr>
            <p:cNvPr name="Freeform 3" id="3"/>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
              <a:stretch>
                <a:fillRect l="0" t="0" r="0" b="3"/>
              </a:stretch>
            </a:blipFill>
          </p:spPr>
        </p:sp>
      </p:grpSp>
      <p:grpSp>
        <p:nvGrpSpPr>
          <p:cNvPr name="Group 4" id="4"/>
          <p:cNvGrpSpPr/>
          <p:nvPr/>
        </p:nvGrpSpPr>
        <p:grpSpPr>
          <a:xfrm rot="0">
            <a:off x="312708" y="27382"/>
            <a:ext cx="15773400" cy="1988344"/>
            <a:chOff x="0" y="0"/>
            <a:chExt cx="21031200" cy="2651126"/>
          </a:xfrm>
        </p:grpSpPr>
        <p:sp>
          <p:nvSpPr>
            <p:cNvPr name="Freeform 5" id="5"/>
            <p:cNvSpPr/>
            <p:nvPr/>
          </p:nvSpPr>
          <p:spPr>
            <a:xfrm flipH="false" flipV="false" rot="0">
              <a:off x="0" y="0"/>
              <a:ext cx="21031200" cy="2651126"/>
            </a:xfrm>
            <a:custGeom>
              <a:avLst/>
              <a:gdLst/>
              <a:ahLst/>
              <a:cxnLst/>
              <a:rect r="r" b="b" t="t" l="l"/>
              <a:pathLst>
                <a:path h="2651126" w="21031200">
                  <a:moveTo>
                    <a:pt x="0" y="0"/>
                  </a:moveTo>
                  <a:lnTo>
                    <a:pt x="21031200" y="0"/>
                  </a:lnTo>
                  <a:lnTo>
                    <a:pt x="21031200" y="2651126"/>
                  </a:lnTo>
                  <a:lnTo>
                    <a:pt x="0" y="2651126"/>
                  </a:lnTo>
                  <a:close/>
                </a:path>
              </a:pathLst>
            </a:custGeom>
            <a:solidFill>
              <a:srgbClr val="000000">
                <a:alpha val="0"/>
              </a:srgbClr>
            </a:solidFill>
          </p:spPr>
        </p:sp>
        <p:sp>
          <p:nvSpPr>
            <p:cNvPr name="TextBox 6" id="6"/>
            <p:cNvSpPr txBox="true"/>
            <p:nvPr/>
          </p:nvSpPr>
          <p:spPr>
            <a:xfrm>
              <a:off x="0" y="-66675"/>
              <a:ext cx="21031200" cy="2717801"/>
            </a:xfrm>
            <a:prstGeom prst="rect">
              <a:avLst/>
            </a:prstGeom>
          </p:spPr>
          <p:txBody>
            <a:bodyPr anchor="ctr" rtlCol="false" tIns="0" lIns="0" bIns="0" rIns="0"/>
            <a:lstStyle/>
            <a:p>
              <a:pPr algn="l">
                <a:lnSpc>
                  <a:spcPts val="7128"/>
                </a:lnSpc>
              </a:pPr>
              <a:r>
                <a:rPr lang="en-US" b="true" sz="6600">
                  <a:solidFill>
                    <a:srgbClr val="FF0000"/>
                  </a:solidFill>
                  <a:latin typeface="Calibri (MS) Bold"/>
                  <a:ea typeface="Calibri (MS) Bold"/>
                  <a:cs typeface="Calibri (MS) Bold"/>
                  <a:sym typeface="Calibri (MS) Bold"/>
                </a:rPr>
                <a:t>Agenda :  </a:t>
              </a:r>
            </a:p>
          </p:txBody>
        </p:sp>
      </p:grpSp>
      <p:sp>
        <p:nvSpPr>
          <p:cNvPr name="TextBox 7" id="7"/>
          <p:cNvSpPr txBox="true"/>
          <p:nvPr/>
        </p:nvSpPr>
        <p:spPr>
          <a:xfrm rot="0">
            <a:off x="1118745" y="2266351"/>
            <a:ext cx="15590550" cy="4536186"/>
          </a:xfrm>
          <a:prstGeom prst="rect">
            <a:avLst/>
          </a:prstGeom>
        </p:spPr>
        <p:txBody>
          <a:bodyPr anchor="t" rtlCol="false" tIns="0" lIns="0" bIns="0" rIns="0">
            <a:spAutoFit/>
          </a:bodyPr>
          <a:lstStyle/>
          <a:p>
            <a:pPr algn="l" marL="689610" indent="-344805" lvl="1">
              <a:lnSpc>
                <a:spcPts val="3888"/>
              </a:lnSpc>
              <a:buFont typeface="Arial"/>
              <a:buChar char="•"/>
            </a:pPr>
            <a:r>
              <a:rPr lang="en-US" b="true" sz="3600">
                <a:solidFill>
                  <a:srgbClr val="000000"/>
                </a:solidFill>
                <a:latin typeface="Calibri (MS) Bold"/>
                <a:ea typeface="Calibri (MS) Bold"/>
                <a:cs typeface="Calibri (MS) Bold"/>
                <a:sym typeface="Calibri (MS) Bold"/>
              </a:rPr>
              <a:t>Objective of the Project</a:t>
            </a:r>
          </a:p>
          <a:p>
            <a:pPr algn="l" marL="689610" indent="-344805" lvl="1">
              <a:lnSpc>
                <a:spcPts val="3888"/>
              </a:lnSpc>
              <a:buFont typeface="Arial"/>
              <a:buChar char="•"/>
            </a:pPr>
            <a:r>
              <a:rPr lang="en-US" b="true" sz="3600">
                <a:solidFill>
                  <a:srgbClr val="000000"/>
                </a:solidFill>
                <a:latin typeface="Calibri (MS) Bold"/>
                <a:ea typeface="Calibri (MS) Bold"/>
                <a:cs typeface="Calibri (MS) Bold"/>
                <a:sym typeface="Calibri (MS) Bold"/>
              </a:rPr>
              <a:t>ER Diagram and schema explanation</a:t>
            </a:r>
          </a:p>
          <a:p>
            <a:pPr algn="l" marL="689610" indent="-344805" lvl="1">
              <a:lnSpc>
                <a:spcPts val="3888"/>
              </a:lnSpc>
              <a:buFont typeface="Arial"/>
              <a:buChar char="•"/>
            </a:pPr>
            <a:r>
              <a:rPr lang="en-US" b="true" sz="3600">
                <a:solidFill>
                  <a:srgbClr val="000000"/>
                </a:solidFill>
                <a:latin typeface="Calibri (MS) Bold"/>
                <a:ea typeface="Calibri (MS) Bold"/>
                <a:cs typeface="Calibri (MS) Bold"/>
                <a:sym typeface="Calibri (MS) Bold"/>
              </a:rPr>
              <a:t>Key analysis questions (use cases)</a:t>
            </a:r>
          </a:p>
          <a:p>
            <a:pPr algn="l" marL="689610" indent="-344805" lvl="1">
              <a:lnSpc>
                <a:spcPts val="3888"/>
              </a:lnSpc>
              <a:buFont typeface="Arial"/>
              <a:buChar char="•"/>
            </a:pPr>
            <a:r>
              <a:rPr lang="en-US" b="true" sz="3600">
                <a:solidFill>
                  <a:srgbClr val="000000"/>
                </a:solidFill>
                <a:latin typeface="Calibri (MS) Bold"/>
                <a:ea typeface="Calibri (MS) Bold"/>
                <a:cs typeface="Calibri (MS) Bold"/>
                <a:sym typeface="Calibri (MS) Bold"/>
              </a:rPr>
              <a:t>SQL query results with screenshots or summaries</a:t>
            </a:r>
          </a:p>
          <a:p>
            <a:pPr algn="l" marL="689610" indent="-344805" lvl="1">
              <a:lnSpc>
                <a:spcPts val="3888"/>
              </a:lnSpc>
              <a:buFont typeface="Arial"/>
              <a:buChar char="•"/>
            </a:pPr>
            <a:r>
              <a:rPr lang="en-US" b="true" sz="3600">
                <a:solidFill>
                  <a:srgbClr val="000000"/>
                </a:solidFill>
                <a:latin typeface="Calibri (MS) Bold"/>
                <a:ea typeface="Calibri (MS) Bold"/>
                <a:cs typeface="Calibri (MS) Bold"/>
                <a:sym typeface="Calibri (MS) Bold"/>
              </a:rPr>
              <a:t>Final business insights and recommendations</a:t>
            </a:r>
          </a:p>
          <a:p>
            <a:pPr algn="l" marL="689610" indent="-344805" lvl="1">
              <a:lnSpc>
                <a:spcPts val="3888"/>
              </a:lnSpc>
              <a:buFont typeface="Arial"/>
              <a:buChar char="•"/>
            </a:pPr>
            <a:r>
              <a:rPr lang="en-US" b="true" sz="3600">
                <a:solidFill>
                  <a:srgbClr val="000000"/>
                </a:solidFill>
                <a:latin typeface="Calibri (MS) Bold"/>
                <a:ea typeface="Calibri (MS) Bold"/>
                <a:cs typeface="Calibri (MS) Bold"/>
                <a:sym typeface="Calibri (MS) Bold"/>
              </a:rPr>
              <a:t>Conclusion (Key finding overall) </a:t>
            </a:r>
          </a:p>
          <a:p>
            <a:pPr algn="l" marL="689610" indent="-344805" lvl="1">
              <a:lnSpc>
                <a:spcPts val="3888"/>
              </a:lnSpc>
              <a:buFont typeface="Arial"/>
              <a:buChar char="•"/>
            </a:pPr>
            <a:r>
              <a:rPr lang="en-US" b="true" sz="3600">
                <a:solidFill>
                  <a:srgbClr val="000000"/>
                </a:solidFill>
                <a:latin typeface="Calibri (MS) Bold"/>
                <a:ea typeface="Calibri (MS) Bold"/>
                <a:cs typeface="Calibri (MS) Bold"/>
                <a:sym typeface="Calibri (MS) Bold"/>
              </a:rPr>
              <a:t>Q&amp;A Slide </a:t>
            </a:r>
          </a:p>
          <a:p>
            <a:pPr algn="l" marL="689610" indent="-344805" lvl="1">
              <a:lnSpc>
                <a:spcPts val="3888"/>
              </a:lnSpc>
              <a:buFont typeface="Arial"/>
              <a:buChar char="•"/>
            </a:pPr>
            <a:r>
              <a:rPr lang="en-US" b="true" sz="3600">
                <a:solidFill>
                  <a:srgbClr val="000000"/>
                </a:solidFill>
                <a:latin typeface="Calibri (MS) Bold"/>
                <a:ea typeface="Calibri (MS) Bold"/>
                <a:cs typeface="Calibri (MS) Bold"/>
                <a:sym typeface="Calibri (MS) Bold"/>
              </a:rPr>
              <a:t>Your Experience/Challenges working on SQL – Data Analysis Project.</a:t>
            </a:r>
          </a:p>
          <a:p>
            <a:pPr algn="l" marL="804545" indent="-402272" lvl="1">
              <a:lnSpc>
                <a:spcPts val="4536"/>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1437" y="757191"/>
            <a:ext cx="9487867" cy="999363"/>
          </a:xfrm>
          <a:prstGeom prst="rect">
            <a:avLst/>
          </a:prstGeom>
        </p:spPr>
        <p:txBody>
          <a:bodyPr anchor="t" rtlCol="false" tIns="0" lIns="0" bIns="0" rIns="0">
            <a:spAutoFit/>
          </a:bodyPr>
          <a:lstStyle/>
          <a:p>
            <a:pPr algn="l" marL="0" indent="0" lvl="0">
              <a:lnSpc>
                <a:spcPts val="6696"/>
              </a:lnSpc>
              <a:spcBef>
                <a:spcPct val="0"/>
              </a:spcBef>
            </a:pPr>
            <a:r>
              <a:rPr lang="en-US" b="true" sz="6200" strike="noStrike" u="none">
                <a:solidFill>
                  <a:srgbClr val="FF0000"/>
                </a:solidFill>
                <a:latin typeface="Calibri (MS) Bold"/>
                <a:ea typeface="Calibri (MS) Bold"/>
                <a:cs typeface="Calibri (MS) Bold"/>
                <a:sym typeface="Calibri (MS) Bold"/>
              </a:rPr>
              <a:t>Experiences And Challenges :</a:t>
            </a:r>
          </a:p>
        </p:txBody>
      </p:sp>
      <p:sp>
        <p:nvSpPr>
          <p:cNvPr name="TextBox 3" id="3"/>
          <p:cNvSpPr txBox="true"/>
          <p:nvPr/>
        </p:nvSpPr>
        <p:spPr>
          <a:xfrm rot="0">
            <a:off x="514350" y="1885418"/>
            <a:ext cx="17259300" cy="7896820"/>
          </a:xfrm>
          <a:prstGeom prst="rect">
            <a:avLst/>
          </a:prstGeom>
        </p:spPr>
        <p:txBody>
          <a:bodyPr anchor="t" rtlCol="false" tIns="0" lIns="0" bIns="0" rIns="0">
            <a:spAutoFit/>
          </a:bodyPr>
          <a:lstStyle/>
          <a:p>
            <a:pPr algn="l" marL="746860" indent="-373430" lvl="1">
              <a:lnSpc>
                <a:spcPts val="4151"/>
              </a:lnSpc>
              <a:buFont typeface="Arial"/>
              <a:buChar char="•"/>
            </a:pPr>
            <a:r>
              <a:rPr lang="en-US" sz="3459">
                <a:solidFill>
                  <a:srgbClr val="000000"/>
                </a:solidFill>
                <a:latin typeface="Calibri (MS)"/>
                <a:ea typeface="Calibri (MS)"/>
                <a:cs typeface="Calibri (MS)"/>
                <a:sym typeface="Calibri (MS)"/>
              </a:rPr>
              <a:t>Database</a:t>
            </a:r>
            <a:r>
              <a:rPr lang="en-US" sz="3459" strike="noStrike" u="none">
                <a:solidFill>
                  <a:srgbClr val="000000"/>
                </a:solidFill>
                <a:latin typeface="Calibri (MS)"/>
                <a:ea typeface="Calibri (MS)"/>
                <a:cs typeface="Calibri (MS)"/>
                <a:sym typeface="Calibri (MS)"/>
              </a:rPr>
              <a:t> Design &amp; Relationships – Built normalized tables with proper primary and foreign keys, ensuring data integrity across modules like Employee, Payroll, and JobDepartment.</a:t>
            </a:r>
          </a:p>
          <a:p>
            <a:pPr algn="l">
              <a:lnSpc>
                <a:spcPts val="4151"/>
              </a:lnSpc>
            </a:pPr>
          </a:p>
          <a:p>
            <a:pPr algn="l" marL="746860" indent="-373430" lvl="1">
              <a:lnSpc>
                <a:spcPts val="4151"/>
              </a:lnSpc>
              <a:buFont typeface="Arial"/>
              <a:buChar char="•"/>
            </a:pPr>
            <a:r>
              <a:rPr lang="en-US" sz="3459" strike="noStrike" u="none">
                <a:solidFill>
                  <a:srgbClr val="000000"/>
                </a:solidFill>
                <a:latin typeface="Calibri (MS)"/>
                <a:ea typeface="Calibri (MS)"/>
                <a:cs typeface="Calibri (MS)"/>
                <a:sym typeface="Calibri (MS)"/>
              </a:rPr>
              <a:t>Schema Modification &amp; Constraints – Faced and resolved issues with altering tables, foreign key dependencies, and maintaining referential integrity using CASCADE and SET NULL.</a:t>
            </a:r>
          </a:p>
          <a:p>
            <a:pPr algn="l">
              <a:lnSpc>
                <a:spcPts val="4151"/>
              </a:lnSpc>
            </a:pPr>
          </a:p>
          <a:p>
            <a:pPr algn="l" marL="746860" indent="-373430" lvl="1">
              <a:lnSpc>
                <a:spcPts val="4151"/>
              </a:lnSpc>
              <a:buFont typeface="Arial"/>
              <a:buChar char="•"/>
            </a:pPr>
            <a:r>
              <a:rPr lang="en-US" sz="3459" strike="noStrike" u="none">
                <a:solidFill>
                  <a:srgbClr val="000000"/>
                </a:solidFill>
                <a:latin typeface="Calibri (MS)"/>
                <a:ea typeface="Calibri (MS)"/>
                <a:cs typeface="Calibri (MS)"/>
                <a:sym typeface="Calibri (MS)"/>
              </a:rPr>
              <a:t>Advanced Query Development – Created complex JOIN and aggregate queries for HR analytics such as salary insights, leave patterns, and departmental performance.</a:t>
            </a:r>
          </a:p>
          <a:p>
            <a:pPr algn="l">
              <a:lnSpc>
                <a:spcPts val="4151"/>
              </a:lnSpc>
            </a:pPr>
          </a:p>
          <a:p>
            <a:pPr algn="l" marL="746860" indent="-373430" lvl="1">
              <a:lnSpc>
                <a:spcPts val="4151"/>
              </a:lnSpc>
              <a:buFont typeface="Arial"/>
              <a:buChar char="•"/>
            </a:pPr>
            <a:r>
              <a:rPr lang="en-US" sz="3459" strike="noStrike" u="none">
                <a:solidFill>
                  <a:srgbClr val="000000"/>
                </a:solidFill>
                <a:latin typeface="Calibri (MS)"/>
                <a:ea typeface="Calibri (MS)"/>
                <a:cs typeface="Calibri (MS)"/>
                <a:sym typeface="Calibri (MS)"/>
              </a:rPr>
              <a:t>Error Handling &amp; Optimization – Overcame data type mismatches, query logic errors, and performance issues through testing, indexing, and query refinement.</a:t>
            </a:r>
          </a:p>
          <a:p>
            <a:pPr algn="l">
              <a:lnSpc>
                <a:spcPts val="4151"/>
              </a:lnSpc>
            </a:pPr>
          </a:p>
          <a:p>
            <a:pPr algn="l" marL="746860" indent="-373430" lvl="1">
              <a:lnSpc>
                <a:spcPts val="4151"/>
              </a:lnSpc>
              <a:buFont typeface="Arial"/>
              <a:buChar char="•"/>
            </a:pPr>
            <a:r>
              <a:rPr lang="en-US" sz="3459" strike="noStrike" u="none">
                <a:solidFill>
                  <a:srgbClr val="000000"/>
                </a:solidFill>
                <a:latin typeface="Calibri (MS)"/>
                <a:ea typeface="Calibri (MS)"/>
                <a:cs typeface="Calibri (MS)"/>
                <a:sym typeface="Calibri (MS)"/>
              </a:rPr>
              <a:t>Key Learning Outcome – Gained strong practical understanding of SQL database management, real-world HR data modeling, and analytical problem-solving.</a:t>
            </a:r>
          </a:p>
          <a:p>
            <a:pPr algn="l">
              <a:lnSpc>
                <a:spcPts val="4151"/>
              </a:lnSpc>
            </a:pPr>
          </a:p>
        </p:txBody>
      </p:sp>
      <p:grpSp>
        <p:nvGrpSpPr>
          <p:cNvPr name="Group 4" id="4"/>
          <p:cNvGrpSpPr/>
          <p:nvPr/>
        </p:nvGrpSpPr>
        <p:grpSpPr>
          <a:xfrm rot="0">
            <a:off x="13221348" y="9277476"/>
            <a:ext cx="4838096" cy="1009524"/>
            <a:chOff x="0" y="0"/>
            <a:chExt cx="6450794" cy="1346032"/>
          </a:xfrm>
        </p:grpSpPr>
        <p:sp>
          <p:nvSpPr>
            <p:cNvPr name="Freeform 5" id="5"/>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
              <a:stretch>
                <a:fillRect l="0" t="0" r="0" b="3"/>
              </a:stretch>
            </a:blipFill>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21348" y="9277476"/>
            <a:ext cx="4838096" cy="1009524"/>
            <a:chOff x="0" y="0"/>
            <a:chExt cx="6450794" cy="1346032"/>
          </a:xfrm>
        </p:grpSpPr>
        <p:sp>
          <p:nvSpPr>
            <p:cNvPr name="Freeform 3" id="3"/>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
              <a:stretch>
                <a:fillRect l="0" t="0" r="0" b="3"/>
              </a:stretch>
            </a:blipFill>
          </p:spPr>
        </p:sp>
      </p:grpSp>
      <p:grpSp>
        <p:nvGrpSpPr>
          <p:cNvPr name="Group 4" id="4"/>
          <p:cNvGrpSpPr/>
          <p:nvPr/>
        </p:nvGrpSpPr>
        <p:grpSpPr>
          <a:xfrm rot="0">
            <a:off x="9699774" y="2776124"/>
            <a:ext cx="6698464" cy="4251475"/>
            <a:chOff x="0" y="0"/>
            <a:chExt cx="8931286" cy="5668634"/>
          </a:xfrm>
        </p:grpSpPr>
        <p:sp>
          <p:nvSpPr>
            <p:cNvPr name="Freeform 5" id="5"/>
            <p:cNvSpPr/>
            <p:nvPr/>
          </p:nvSpPr>
          <p:spPr>
            <a:xfrm flipH="false" flipV="false" rot="0">
              <a:off x="0" y="0"/>
              <a:ext cx="8931275" cy="5668645"/>
            </a:xfrm>
            <a:custGeom>
              <a:avLst/>
              <a:gdLst/>
              <a:ahLst/>
              <a:cxnLst/>
              <a:rect r="r" b="b" t="t" l="l"/>
              <a:pathLst>
                <a:path h="5668645" w="8931275">
                  <a:moveTo>
                    <a:pt x="0" y="0"/>
                  </a:moveTo>
                  <a:lnTo>
                    <a:pt x="8931275" y="0"/>
                  </a:lnTo>
                  <a:lnTo>
                    <a:pt x="8931275" y="5668645"/>
                  </a:lnTo>
                  <a:lnTo>
                    <a:pt x="0" y="5668645"/>
                  </a:lnTo>
                  <a:lnTo>
                    <a:pt x="0" y="0"/>
                  </a:lnTo>
                  <a:close/>
                </a:path>
              </a:pathLst>
            </a:custGeom>
            <a:blipFill>
              <a:blip r:embed="rId3"/>
              <a:stretch>
                <a:fillRect l="0" t="0" r="0" b="0"/>
              </a:stretch>
            </a:blipFill>
          </p:spPr>
        </p:sp>
      </p:grpSp>
      <p:sp>
        <p:nvSpPr>
          <p:cNvPr name="TextBox 6" id="6"/>
          <p:cNvSpPr txBox="true"/>
          <p:nvPr/>
        </p:nvSpPr>
        <p:spPr>
          <a:xfrm rot="0">
            <a:off x="1958325" y="4541500"/>
            <a:ext cx="5309904" cy="1062761"/>
          </a:xfrm>
          <a:prstGeom prst="rect">
            <a:avLst/>
          </a:prstGeom>
        </p:spPr>
        <p:txBody>
          <a:bodyPr anchor="t" rtlCol="false" tIns="0" lIns="0" bIns="0" rIns="0">
            <a:spAutoFit/>
          </a:bodyPr>
          <a:lstStyle/>
          <a:p>
            <a:pPr algn="l">
              <a:lnSpc>
                <a:spcPts val="7920"/>
              </a:lnSpc>
            </a:pPr>
            <a:r>
              <a:rPr lang="en-US" sz="6600">
                <a:solidFill>
                  <a:srgbClr val="C00000"/>
                </a:solidFill>
                <a:latin typeface="Libre Baskerville"/>
                <a:ea typeface="Libre Baskerville"/>
                <a:cs typeface="Libre Baskerville"/>
                <a:sym typeface="Libre Baskerville"/>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355270"/>
            <a:ext cx="8468395" cy="1072134"/>
          </a:xfrm>
          <a:prstGeom prst="rect">
            <a:avLst/>
          </a:prstGeom>
        </p:spPr>
        <p:txBody>
          <a:bodyPr anchor="t" rtlCol="false" tIns="0" lIns="0" bIns="0" rIns="0">
            <a:spAutoFit/>
          </a:bodyPr>
          <a:lstStyle/>
          <a:p>
            <a:pPr algn="l" marL="0" indent="0" lvl="0">
              <a:lnSpc>
                <a:spcPts val="7128"/>
              </a:lnSpc>
              <a:spcBef>
                <a:spcPct val="0"/>
              </a:spcBef>
            </a:pPr>
            <a:r>
              <a:rPr lang="en-US" b="true" sz="6600" strike="noStrike" u="none">
                <a:solidFill>
                  <a:srgbClr val="FF0000"/>
                </a:solidFill>
                <a:latin typeface="Calibri (MS) Bold"/>
                <a:ea typeface="Calibri (MS) Bold"/>
                <a:cs typeface="Calibri (MS) Bold"/>
                <a:sym typeface="Calibri (MS) Bold"/>
              </a:rPr>
              <a:t>Objective of the Project:</a:t>
            </a:r>
          </a:p>
        </p:txBody>
      </p:sp>
      <p:sp>
        <p:nvSpPr>
          <p:cNvPr name="TextBox 3" id="3"/>
          <p:cNvSpPr txBox="true"/>
          <p:nvPr/>
        </p:nvSpPr>
        <p:spPr>
          <a:xfrm rot="0">
            <a:off x="1598531" y="2599977"/>
            <a:ext cx="15660769" cy="6362700"/>
          </a:xfrm>
          <a:prstGeom prst="rect">
            <a:avLst/>
          </a:prstGeom>
        </p:spPr>
        <p:txBody>
          <a:bodyPr anchor="t" rtlCol="false" tIns="0" lIns="0" bIns="0" rIns="0">
            <a:spAutoFit/>
          </a:bodyPr>
          <a:lstStyle/>
          <a:p>
            <a:pPr algn="just">
              <a:lnSpc>
                <a:spcPts val="4998"/>
              </a:lnSpc>
              <a:spcBef>
                <a:spcPct val="0"/>
              </a:spcBef>
            </a:pPr>
            <a:r>
              <a:rPr lang="en-US" sz="4165">
                <a:solidFill>
                  <a:srgbClr val="000000"/>
                </a:solidFill>
                <a:latin typeface="Calibri (MS)"/>
                <a:ea typeface="Calibri (MS)"/>
                <a:cs typeface="Calibri (MS)"/>
                <a:sym typeface="Calibri (MS)"/>
              </a:rPr>
              <a:t>The main objective of the Employee Management System is t</a:t>
            </a:r>
            <a:r>
              <a:rPr lang="en-US" sz="4165">
                <a:solidFill>
                  <a:srgbClr val="000000"/>
                </a:solidFill>
                <a:latin typeface="Calibri (MS)"/>
                <a:ea typeface="Calibri (MS)"/>
                <a:cs typeface="Calibri (MS)"/>
                <a:sym typeface="Calibri (MS)"/>
              </a:rPr>
              <a:t>o efficiently manage and organize employee information within an organization.It aims to store, update, and retrieve employee details such as personal data, job roles, and department information securely.The system helps reduce manual workload and human errors by automating employee record management.It ensures smooth operations through features like salary tracking, attendance monitoring, and job assignment.The project enhances data accuracy,accessibility, and consistency across departments.Overall, it aims to create a reliable, user-friendly, and efficient database system for employee management.</a:t>
            </a:r>
          </a:p>
        </p:txBody>
      </p:sp>
      <p:grpSp>
        <p:nvGrpSpPr>
          <p:cNvPr name="Group 4" id="4"/>
          <p:cNvGrpSpPr/>
          <p:nvPr/>
        </p:nvGrpSpPr>
        <p:grpSpPr>
          <a:xfrm rot="0">
            <a:off x="13221348" y="9277476"/>
            <a:ext cx="4838096" cy="1009524"/>
            <a:chOff x="0" y="0"/>
            <a:chExt cx="6450794" cy="1346032"/>
          </a:xfrm>
        </p:grpSpPr>
        <p:sp>
          <p:nvSpPr>
            <p:cNvPr name="Freeform 5" id="5"/>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
              <a:stretch>
                <a:fillRect l="0" t="0" r="0" b="3"/>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77315" y="1703202"/>
            <a:ext cx="7210685" cy="5110573"/>
          </a:xfrm>
          <a:custGeom>
            <a:avLst/>
            <a:gdLst/>
            <a:ahLst/>
            <a:cxnLst/>
            <a:rect r="r" b="b" t="t" l="l"/>
            <a:pathLst>
              <a:path h="5110573" w="7210685">
                <a:moveTo>
                  <a:pt x="0" y="0"/>
                </a:moveTo>
                <a:lnTo>
                  <a:pt x="7210685" y="0"/>
                </a:lnTo>
                <a:lnTo>
                  <a:pt x="7210685" y="5110573"/>
                </a:lnTo>
                <a:lnTo>
                  <a:pt x="0" y="5110573"/>
                </a:lnTo>
                <a:lnTo>
                  <a:pt x="0" y="0"/>
                </a:lnTo>
                <a:close/>
              </a:path>
            </a:pathLst>
          </a:custGeom>
          <a:blipFill>
            <a:blip r:embed="rId2"/>
            <a:stretch>
              <a:fillRect l="0" t="0" r="0" b="0"/>
            </a:stretch>
          </a:blipFill>
        </p:spPr>
      </p:sp>
      <p:sp>
        <p:nvSpPr>
          <p:cNvPr name="TextBox 3" id="3"/>
          <p:cNvSpPr txBox="true"/>
          <p:nvPr/>
        </p:nvSpPr>
        <p:spPr>
          <a:xfrm rot="0">
            <a:off x="516448" y="224242"/>
            <a:ext cx="8566993" cy="1072134"/>
          </a:xfrm>
          <a:prstGeom prst="rect">
            <a:avLst/>
          </a:prstGeom>
        </p:spPr>
        <p:txBody>
          <a:bodyPr anchor="t" rtlCol="false" tIns="0" lIns="0" bIns="0" rIns="0">
            <a:spAutoFit/>
          </a:bodyPr>
          <a:lstStyle/>
          <a:p>
            <a:pPr algn="l" marL="0" indent="0" lvl="0">
              <a:lnSpc>
                <a:spcPts val="7128"/>
              </a:lnSpc>
              <a:spcBef>
                <a:spcPct val="0"/>
              </a:spcBef>
            </a:pPr>
            <a:r>
              <a:rPr lang="en-US" b="true" sz="6600" strike="noStrike" u="none">
                <a:solidFill>
                  <a:srgbClr val="FF0000"/>
                </a:solidFill>
                <a:latin typeface="Calibri (MS) Bold"/>
                <a:ea typeface="Calibri (MS) Bold"/>
                <a:cs typeface="Calibri (MS) Bold"/>
                <a:sym typeface="Calibri (MS) Bold"/>
              </a:rPr>
              <a:t>ER Diagram explanation:</a:t>
            </a:r>
          </a:p>
        </p:txBody>
      </p:sp>
      <p:sp>
        <p:nvSpPr>
          <p:cNvPr name="TextBox 4" id="4"/>
          <p:cNvSpPr txBox="true"/>
          <p:nvPr/>
        </p:nvSpPr>
        <p:spPr>
          <a:xfrm rot="0">
            <a:off x="516448" y="1239226"/>
            <a:ext cx="10372464" cy="5391150"/>
          </a:xfrm>
          <a:prstGeom prst="rect">
            <a:avLst/>
          </a:prstGeom>
        </p:spPr>
        <p:txBody>
          <a:bodyPr anchor="t" rtlCol="false" tIns="0" lIns="0" bIns="0" rIns="0">
            <a:spAutoFit/>
          </a:bodyPr>
          <a:lstStyle/>
          <a:p>
            <a:pPr algn="l">
              <a:lnSpc>
                <a:spcPts val="3029"/>
              </a:lnSpc>
              <a:spcBef>
                <a:spcPct val="0"/>
              </a:spcBef>
            </a:pPr>
            <a:r>
              <a:rPr lang="en-US" sz="2524">
                <a:solidFill>
                  <a:srgbClr val="1E1D1C"/>
                </a:solidFill>
                <a:latin typeface="Calibri (MS)"/>
                <a:ea typeface="Calibri (MS)"/>
                <a:cs typeface="Calibri (MS)"/>
                <a:sym typeface="Calibri (MS)"/>
              </a:rPr>
              <a:t>The Empl</a:t>
            </a:r>
            <a:r>
              <a:rPr lang="en-US" sz="2524">
                <a:solidFill>
                  <a:srgbClr val="1E1D1C"/>
                </a:solidFill>
                <a:latin typeface="Calibri (MS)"/>
                <a:ea typeface="Calibri (MS)"/>
                <a:cs typeface="Calibri (MS)"/>
                <a:sym typeface="Calibri (MS)"/>
              </a:rPr>
              <a:t>oyee Management System ER Diagram illustrates the database structure designed to manage employee information efficiently. It includes six entities — employee, jobdepartment, salary_bonus, payroll, qualification, and leave — connected through relationships to ensure smooth data flow. The employee table serves as the core, linking each employee to their department,salary, qualifications, and leave details. The payroll table manages salary payments and reports, while salary_bonus defines pay structures for each job role. Overall, the diagram ensures data integrity, accuracy, and efficient management of all employee-related information within the organization.</a:t>
            </a:r>
          </a:p>
          <a:p>
            <a:pPr algn="ctr">
              <a:lnSpc>
                <a:spcPts val="3029"/>
              </a:lnSpc>
              <a:spcBef>
                <a:spcPct val="0"/>
              </a:spcBef>
            </a:pPr>
          </a:p>
          <a:p>
            <a:pPr algn="ctr">
              <a:lnSpc>
                <a:spcPts val="3029"/>
              </a:lnSpc>
              <a:spcBef>
                <a:spcPct val="0"/>
              </a:spcBef>
            </a:pPr>
          </a:p>
          <a:p>
            <a:pPr algn="ctr">
              <a:lnSpc>
                <a:spcPts val="3029"/>
              </a:lnSpc>
              <a:spcBef>
                <a:spcPct val="0"/>
              </a:spcBef>
            </a:pPr>
          </a:p>
          <a:p>
            <a:pPr algn="ctr">
              <a:lnSpc>
                <a:spcPts val="3029"/>
              </a:lnSpc>
              <a:spcBef>
                <a:spcPct val="0"/>
              </a:spcBef>
            </a:pPr>
          </a:p>
        </p:txBody>
      </p:sp>
      <p:sp>
        <p:nvSpPr>
          <p:cNvPr name="TextBox 5" id="5"/>
          <p:cNvSpPr txBox="true"/>
          <p:nvPr/>
        </p:nvSpPr>
        <p:spPr>
          <a:xfrm rot="0">
            <a:off x="516448" y="6096134"/>
            <a:ext cx="10372464" cy="4844777"/>
          </a:xfrm>
          <a:prstGeom prst="rect">
            <a:avLst/>
          </a:prstGeom>
        </p:spPr>
        <p:txBody>
          <a:bodyPr anchor="t" rtlCol="false" tIns="0" lIns="0" bIns="0" rIns="0">
            <a:spAutoFit/>
          </a:bodyPr>
          <a:lstStyle/>
          <a:p>
            <a:pPr algn="l">
              <a:lnSpc>
                <a:spcPts val="2919"/>
              </a:lnSpc>
              <a:spcBef>
                <a:spcPct val="0"/>
              </a:spcBef>
            </a:pPr>
            <a:r>
              <a:rPr lang="en-US" sz="2432">
                <a:solidFill>
                  <a:srgbClr val="000000"/>
                </a:solidFill>
                <a:latin typeface="Calibri (MS)"/>
                <a:ea typeface="Calibri (MS)"/>
                <a:cs typeface="Calibri (MS)"/>
                <a:sym typeface="Calibri (MS)"/>
              </a:rPr>
              <a:t>The Employee Management System schema organizes and links vari</a:t>
            </a:r>
            <a:r>
              <a:rPr lang="en-US" sz="2432">
                <a:solidFill>
                  <a:srgbClr val="000000"/>
                </a:solidFill>
                <a:latin typeface="Calibri (MS)"/>
                <a:ea typeface="Calibri (MS)"/>
                <a:cs typeface="Calibri (MS)"/>
                <a:sym typeface="Calibri (MS)"/>
              </a:rPr>
              <a:t>ous tables to manage employee data effectively. The central employee table stores personal and job-related details, with JobID connecting to the jobdepartment table for department, role, and salary range information. Salary details, including bonuses, are managed in the salary_bonus table linked to jobdepartment. The payroll table integrates employee, job, salary, and leave records to handle payment and reporting. Employee qualifications are recorded in the qualification table linked by EmpID, while leave records are maintained in the leave table, also connected via EmpID. This structure ensures data consistency, integrity, and efficient management across employees, departments, and payroll operations.</a:t>
            </a:r>
          </a:p>
          <a:p>
            <a:pPr algn="ctr">
              <a:lnSpc>
                <a:spcPts val="2919"/>
              </a:lnSpc>
              <a:spcBef>
                <a:spcPct val="0"/>
              </a:spcBef>
            </a:pPr>
          </a:p>
          <a:p>
            <a:pPr algn="ctr">
              <a:lnSpc>
                <a:spcPts val="2919"/>
              </a:lnSpc>
              <a:spcBef>
                <a:spcPct val="0"/>
              </a:spcBef>
            </a:pPr>
          </a:p>
          <a:p>
            <a:pPr algn="l">
              <a:lnSpc>
                <a:spcPts val="2919"/>
              </a:lnSpc>
              <a:spcBef>
                <a:spcPct val="0"/>
              </a:spcBef>
            </a:pPr>
          </a:p>
        </p:txBody>
      </p:sp>
      <p:sp>
        <p:nvSpPr>
          <p:cNvPr name="TextBox 6" id="6"/>
          <p:cNvSpPr txBox="true"/>
          <p:nvPr/>
        </p:nvSpPr>
        <p:spPr>
          <a:xfrm rot="0">
            <a:off x="344299" y="5071625"/>
            <a:ext cx="12911882" cy="1072134"/>
          </a:xfrm>
          <a:prstGeom prst="rect">
            <a:avLst/>
          </a:prstGeom>
        </p:spPr>
        <p:txBody>
          <a:bodyPr anchor="t" rtlCol="false" tIns="0" lIns="0" bIns="0" rIns="0">
            <a:spAutoFit/>
          </a:bodyPr>
          <a:lstStyle/>
          <a:p>
            <a:pPr algn="l" marL="0" indent="0" lvl="0">
              <a:lnSpc>
                <a:spcPts val="7128"/>
              </a:lnSpc>
              <a:spcBef>
                <a:spcPct val="0"/>
              </a:spcBef>
            </a:pPr>
            <a:r>
              <a:rPr lang="en-US" b="true" sz="6600" strike="noStrike" u="none">
                <a:solidFill>
                  <a:srgbClr val="FF0000"/>
                </a:solidFill>
                <a:latin typeface="Calibri (MS) Bold"/>
                <a:ea typeface="Calibri (MS) Bold"/>
                <a:cs typeface="Calibri (MS) Bold"/>
                <a:sym typeface="Calibri (MS) Bold"/>
              </a:rPr>
              <a:t> Sc</a:t>
            </a:r>
            <a:r>
              <a:rPr lang="en-US" b="true" sz="6600" strike="noStrike" u="none">
                <a:solidFill>
                  <a:srgbClr val="FF0000"/>
                </a:solidFill>
                <a:latin typeface="Calibri (MS) Bold"/>
                <a:ea typeface="Calibri (MS) Bold"/>
                <a:cs typeface="Calibri (MS) Bold"/>
                <a:sym typeface="Calibri (MS) Bold"/>
              </a:rPr>
              <a:t>h</a:t>
            </a:r>
            <a:r>
              <a:rPr lang="en-US" b="true" sz="6600" strike="noStrike" u="none">
                <a:solidFill>
                  <a:srgbClr val="FF0000"/>
                </a:solidFill>
                <a:latin typeface="Calibri (MS) Bold"/>
                <a:ea typeface="Calibri (MS) Bold"/>
                <a:cs typeface="Calibri (MS) Bold"/>
                <a:sym typeface="Calibri (MS) Bold"/>
              </a:rPr>
              <a:t>ema</a:t>
            </a:r>
            <a:r>
              <a:rPr lang="en-US" b="true" sz="6600" strike="noStrike" u="none">
                <a:solidFill>
                  <a:srgbClr val="FF0000"/>
                </a:solidFill>
                <a:latin typeface="Calibri (MS) Bold"/>
                <a:ea typeface="Calibri (MS) Bold"/>
                <a:cs typeface="Calibri (MS) Bold"/>
                <a:sym typeface="Calibri (MS) Bold"/>
              </a:rPr>
              <a:t> ex</a:t>
            </a:r>
            <a:r>
              <a:rPr lang="en-US" b="true" sz="6600" strike="noStrike" u="none">
                <a:solidFill>
                  <a:srgbClr val="FF0000"/>
                </a:solidFill>
                <a:latin typeface="Calibri (MS) Bold"/>
                <a:ea typeface="Calibri (MS) Bold"/>
                <a:cs typeface="Calibri (MS) Bold"/>
                <a:sym typeface="Calibri (MS) Bold"/>
              </a:rPr>
              <a:t>plana</a:t>
            </a:r>
            <a:r>
              <a:rPr lang="en-US" b="true" sz="6600" strike="noStrike" u="none">
                <a:solidFill>
                  <a:srgbClr val="FF0000"/>
                </a:solidFill>
                <a:latin typeface="Calibri (MS) Bold"/>
                <a:ea typeface="Calibri (MS) Bold"/>
                <a:cs typeface="Calibri (MS) Bold"/>
                <a:sym typeface="Calibri (MS) Bold"/>
              </a:rPr>
              <a:t>t</a:t>
            </a:r>
            <a:r>
              <a:rPr lang="en-US" b="true" sz="6600" strike="noStrike" u="none">
                <a:solidFill>
                  <a:srgbClr val="FF0000"/>
                </a:solidFill>
                <a:latin typeface="Calibri (MS) Bold"/>
                <a:ea typeface="Calibri (MS) Bold"/>
                <a:cs typeface="Calibri (MS) Bold"/>
                <a:sym typeface="Calibri (MS) Bold"/>
              </a:rPr>
              <a:t>ion:</a:t>
            </a:r>
          </a:p>
        </p:txBody>
      </p:sp>
      <p:grpSp>
        <p:nvGrpSpPr>
          <p:cNvPr name="Group 7" id="7"/>
          <p:cNvGrpSpPr/>
          <p:nvPr/>
        </p:nvGrpSpPr>
        <p:grpSpPr>
          <a:xfrm rot="0">
            <a:off x="13221348" y="9277476"/>
            <a:ext cx="4838096" cy="1009524"/>
            <a:chOff x="0" y="0"/>
            <a:chExt cx="6450794" cy="1346032"/>
          </a:xfrm>
        </p:grpSpPr>
        <p:sp>
          <p:nvSpPr>
            <p:cNvPr name="Freeform 8" id="8"/>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3"/>
              <a:stretch>
                <a:fillRect l="0" t="0" r="0" b="3"/>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21348" y="9277476"/>
            <a:ext cx="4838096" cy="1009524"/>
            <a:chOff x="0" y="0"/>
            <a:chExt cx="6450794" cy="1346032"/>
          </a:xfrm>
        </p:grpSpPr>
        <p:sp>
          <p:nvSpPr>
            <p:cNvPr name="Freeform 3" id="3"/>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2"/>
              <a:stretch>
                <a:fillRect l="0" t="0" r="0" b="3"/>
              </a:stretch>
            </a:blipFill>
          </p:spPr>
        </p:sp>
      </p:grpSp>
      <p:sp>
        <p:nvSpPr>
          <p:cNvPr name="TextBox 4" id="4"/>
          <p:cNvSpPr txBox="true"/>
          <p:nvPr/>
        </p:nvSpPr>
        <p:spPr>
          <a:xfrm rot="0">
            <a:off x="432023" y="762214"/>
            <a:ext cx="11760994" cy="1072134"/>
          </a:xfrm>
          <a:prstGeom prst="rect">
            <a:avLst/>
          </a:prstGeom>
        </p:spPr>
        <p:txBody>
          <a:bodyPr anchor="t" rtlCol="false" tIns="0" lIns="0" bIns="0" rIns="0">
            <a:spAutoFit/>
          </a:bodyPr>
          <a:lstStyle/>
          <a:p>
            <a:pPr algn="l" marL="0" indent="0" lvl="0">
              <a:lnSpc>
                <a:spcPts val="7128"/>
              </a:lnSpc>
              <a:spcBef>
                <a:spcPct val="0"/>
              </a:spcBef>
            </a:pPr>
            <a:r>
              <a:rPr lang="en-US" b="true" sz="6600" strike="noStrike" u="none">
                <a:solidFill>
                  <a:srgbClr val="FF0000"/>
                </a:solidFill>
                <a:latin typeface="Calibri (MS) Bold"/>
                <a:ea typeface="Calibri (MS) Bold"/>
                <a:cs typeface="Calibri (MS) Bold"/>
                <a:sym typeface="Calibri (MS) Bold"/>
              </a:rPr>
              <a:t>Key analysis questions (use cases)</a:t>
            </a:r>
          </a:p>
        </p:txBody>
      </p:sp>
      <p:sp>
        <p:nvSpPr>
          <p:cNvPr name="TextBox 5" id="5"/>
          <p:cNvSpPr txBox="true"/>
          <p:nvPr/>
        </p:nvSpPr>
        <p:spPr>
          <a:xfrm rot="0">
            <a:off x="432023" y="2693807"/>
            <a:ext cx="16776511" cy="6583669"/>
          </a:xfrm>
          <a:prstGeom prst="rect">
            <a:avLst/>
          </a:prstGeom>
        </p:spPr>
        <p:txBody>
          <a:bodyPr anchor="t" rtlCol="false" tIns="0" lIns="0" bIns="0" rIns="0">
            <a:spAutoFit/>
          </a:bodyPr>
          <a:lstStyle/>
          <a:p>
            <a:pPr algn="just" marL="929570" indent="-464785" lvl="1">
              <a:lnSpc>
                <a:spcPts val="5166"/>
              </a:lnSpc>
              <a:buFont typeface="Arial"/>
              <a:buChar char="•"/>
            </a:pPr>
            <a:r>
              <a:rPr lang="en-US" sz="4305" strike="noStrike" u="none">
                <a:solidFill>
                  <a:srgbClr val="000000"/>
                </a:solidFill>
                <a:latin typeface="Calibri (MS)"/>
                <a:ea typeface="Calibri (MS)"/>
                <a:cs typeface="Calibri (MS)"/>
                <a:sym typeface="Calibri (MS)"/>
              </a:rPr>
              <a:t>How many unique employees are currently in the system?</a:t>
            </a:r>
          </a:p>
          <a:p>
            <a:pPr algn="just" marL="929570" indent="-464785" lvl="1">
              <a:lnSpc>
                <a:spcPts val="5166"/>
              </a:lnSpc>
              <a:buFont typeface="Arial"/>
              <a:buChar char="•"/>
            </a:pPr>
            <a:r>
              <a:rPr lang="en-US" sz="4305" strike="noStrike" u="none">
                <a:solidFill>
                  <a:srgbClr val="000000"/>
                </a:solidFill>
                <a:latin typeface="Calibri (MS)"/>
                <a:ea typeface="Calibri (MS)"/>
                <a:cs typeface="Calibri (MS)"/>
                <a:sym typeface="Calibri (MS)"/>
              </a:rPr>
              <a:t>Which departments have the highest number of employees?</a:t>
            </a:r>
          </a:p>
          <a:p>
            <a:pPr algn="just" marL="929570" indent="-464785" lvl="1">
              <a:lnSpc>
                <a:spcPts val="5166"/>
              </a:lnSpc>
              <a:buFont typeface="Arial"/>
              <a:buChar char="•"/>
            </a:pPr>
            <a:r>
              <a:rPr lang="en-US" sz="4305" strike="noStrike" u="none">
                <a:solidFill>
                  <a:srgbClr val="000000"/>
                </a:solidFill>
                <a:latin typeface="Calibri (MS)"/>
                <a:ea typeface="Calibri (MS)"/>
                <a:cs typeface="Calibri (MS)"/>
                <a:sym typeface="Calibri (MS)"/>
              </a:rPr>
              <a:t>Which job roles offer the highest salary?</a:t>
            </a:r>
          </a:p>
          <a:p>
            <a:pPr algn="just" marL="929570" indent="-464785" lvl="1">
              <a:lnSpc>
                <a:spcPts val="5166"/>
              </a:lnSpc>
              <a:buFont typeface="Arial"/>
              <a:buChar char="•"/>
            </a:pPr>
            <a:r>
              <a:rPr lang="en-US" sz="4305" strike="noStrike" u="none">
                <a:solidFill>
                  <a:srgbClr val="000000"/>
                </a:solidFill>
                <a:latin typeface="Calibri (MS)"/>
                <a:ea typeface="Calibri (MS)"/>
                <a:cs typeface="Calibri (MS)"/>
                <a:sym typeface="Calibri (MS)"/>
              </a:rPr>
              <a:t>What is the average number of leave days taken by its employees per department?</a:t>
            </a:r>
          </a:p>
          <a:p>
            <a:pPr algn="just" marL="929570" indent="-464785" lvl="1">
              <a:lnSpc>
                <a:spcPts val="5166"/>
              </a:lnSpc>
              <a:buFont typeface="Arial"/>
              <a:buChar char="•"/>
            </a:pPr>
            <a:r>
              <a:rPr lang="en-US" sz="4305" strike="noStrike" u="none">
                <a:solidFill>
                  <a:srgbClr val="000000"/>
                </a:solidFill>
                <a:latin typeface="Calibri (MS)"/>
                <a:ea typeface="Calibri (MS)"/>
                <a:cs typeface="Calibri (MS)"/>
                <a:sym typeface="Calibri (MS)"/>
              </a:rPr>
              <a:t>What is the total monthly payroll processed?</a:t>
            </a:r>
          </a:p>
          <a:p>
            <a:pPr algn="just" marL="929570" indent="-464785" lvl="1">
              <a:lnSpc>
                <a:spcPts val="5166"/>
              </a:lnSpc>
              <a:buFont typeface="Arial"/>
              <a:buChar char="•"/>
            </a:pPr>
            <a:r>
              <a:rPr lang="en-US" sz="4305" strike="noStrike" u="none">
                <a:solidFill>
                  <a:srgbClr val="000000"/>
                </a:solidFill>
                <a:latin typeface="Calibri (MS)"/>
                <a:ea typeface="Calibri (MS)"/>
                <a:cs typeface="Calibri (MS)"/>
                <a:sym typeface="Calibri (MS)"/>
              </a:rPr>
              <a:t>What is the average value of total_amount after considering leave deductions?</a:t>
            </a:r>
          </a:p>
          <a:p>
            <a:pPr algn="just">
              <a:lnSpc>
                <a:spcPts val="5166"/>
              </a:lnSpc>
            </a:pPr>
          </a:p>
          <a:p>
            <a:pPr algn="just">
              <a:lnSpc>
                <a:spcPts val="516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08004" y="2897751"/>
            <a:ext cx="10531407" cy="1184328"/>
          </a:xfrm>
          <a:custGeom>
            <a:avLst/>
            <a:gdLst/>
            <a:ahLst/>
            <a:cxnLst/>
            <a:rect r="r" b="b" t="t" l="l"/>
            <a:pathLst>
              <a:path h="1184328" w="10531407">
                <a:moveTo>
                  <a:pt x="0" y="0"/>
                </a:moveTo>
                <a:lnTo>
                  <a:pt x="10531408" y="0"/>
                </a:lnTo>
                <a:lnTo>
                  <a:pt x="10531408" y="1184328"/>
                </a:lnTo>
                <a:lnTo>
                  <a:pt x="0" y="1184328"/>
                </a:lnTo>
                <a:lnTo>
                  <a:pt x="0" y="0"/>
                </a:lnTo>
                <a:close/>
              </a:path>
            </a:pathLst>
          </a:custGeom>
          <a:blipFill>
            <a:blip r:embed="rId2"/>
            <a:stretch>
              <a:fillRect l="0" t="0" r="0" b="0"/>
            </a:stretch>
          </a:blipFill>
        </p:spPr>
      </p:sp>
      <p:sp>
        <p:nvSpPr>
          <p:cNvPr name="Freeform 3" id="3"/>
          <p:cNvSpPr/>
          <p:nvPr/>
        </p:nvSpPr>
        <p:spPr>
          <a:xfrm flipH="false" flipV="false" rot="0">
            <a:off x="3608004" y="5143500"/>
            <a:ext cx="11301259" cy="1850581"/>
          </a:xfrm>
          <a:custGeom>
            <a:avLst/>
            <a:gdLst/>
            <a:ahLst/>
            <a:cxnLst/>
            <a:rect r="r" b="b" t="t" l="l"/>
            <a:pathLst>
              <a:path h="1850581" w="11301259">
                <a:moveTo>
                  <a:pt x="0" y="0"/>
                </a:moveTo>
                <a:lnTo>
                  <a:pt x="11301259" y="0"/>
                </a:lnTo>
                <a:lnTo>
                  <a:pt x="11301259" y="1850581"/>
                </a:lnTo>
                <a:lnTo>
                  <a:pt x="0" y="1850581"/>
                </a:lnTo>
                <a:lnTo>
                  <a:pt x="0" y="0"/>
                </a:lnTo>
                <a:close/>
              </a:path>
            </a:pathLst>
          </a:custGeom>
          <a:blipFill>
            <a:blip r:embed="rId3"/>
            <a:stretch>
              <a:fillRect l="0" t="0" r="0" b="0"/>
            </a:stretch>
          </a:blipFill>
        </p:spPr>
      </p:sp>
      <p:sp>
        <p:nvSpPr>
          <p:cNvPr name="TextBox 4" id="4"/>
          <p:cNvSpPr txBox="true"/>
          <p:nvPr/>
        </p:nvSpPr>
        <p:spPr>
          <a:xfrm rot="0">
            <a:off x="212172" y="459296"/>
            <a:ext cx="17323073" cy="1072134"/>
          </a:xfrm>
          <a:prstGeom prst="rect">
            <a:avLst/>
          </a:prstGeom>
        </p:spPr>
        <p:txBody>
          <a:bodyPr anchor="t" rtlCol="false" tIns="0" lIns="0" bIns="0" rIns="0">
            <a:spAutoFit/>
          </a:bodyPr>
          <a:lstStyle/>
          <a:p>
            <a:pPr algn="l" marL="0" indent="0" lvl="0">
              <a:lnSpc>
                <a:spcPts val="7128"/>
              </a:lnSpc>
              <a:spcBef>
                <a:spcPct val="0"/>
              </a:spcBef>
            </a:pPr>
            <a:r>
              <a:rPr lang="en-US" b="true" sz="6600" strike="noStrike" u="none">
                <a:solidFill>
                  <a:srgbClr val="FF0000"/>
                </a:solidFill>
                <a:latin typeface="Calibri (MS) Bold"/>
                <a:ea typeface="Calibri (MS) Bold"/>
                <a:cs typeface="Calibri (MS) Bold"/>
                <a:sym typeface="Calibri (MS) Bold"/>
              </a:rPr>
              <a:t>SQL query results with screenshots or summaries:</a:t>
            </a:r>
          </a:p>
        </p:txBody>
      </p:sp>
      <p:sp>
        <p:nvSpPr>
          <p:cNvPr name="TextBox 5" id="5"/>
          <p:cNvSpPr txBox="true"/>
          <p:nvPr/>
        </p:nvSpPr>
        <p:spPr>
          <a:xfrm rot="0">
            <a:off x="624554" y="1810179"/>
            <a:ext cx="12432953" cy="1333500"/>
          </a:xfrm>
          <a:prstGeom prst="rect">
            <a:avLst/>
          </a:prstGeom>
        </p:spPr>
        <p:txBody>
          <a:bodyPr anchor="t" rtlCol="false" tIns="0" lIns="0" bIns="0" rIns="0">
            <a:spAutoFit/>
          </a:bodyPr>
          <a:lstStyle/>
          <a:p>
            <a:pPr algn="just" marL="0" indent="0" lvl="0">
              <a:lnSpc>
                <a:spcPts val="4998"/>
              </a:lnSpc>
              <a:spcBef>
                <a:spcPct val="0"/>
              </a:spcBef>
            </a:pPr>
            <a:r>
              <a:rPr lang="en-US" sz="4165">
                <a:solidFill>
                  <a:srgbClr val="000000"/>
                </a:solidFill>
                <a:latin typeface="Calibri (MS)"/>
                <a:ea typeface="Calibri (MS)"/>
                <a:cs typeface="Calibri (MS)"/>
                <a:sym typeface="Calibri (MS)"/>
              </a:rPr>
              <a:t>H</a:t>
            </a:r>
            <a:r>
              <a:rPr lang="en-US" sz="4165" strike="noStrike" u="none">
                <a:solidFill>
                  <a:srgbClr val="000000"/>
                </a:solidFill>
                <a:latin typeface="Calibri (MS)"/>
                <a:ea typeface="Calibri (MS)"/>
                <a:cs typeface="Calibri (MS)"/>
                <a:sym typeface="Calibri (MS)"/>
              </a:rPr>
              <a:t>o</a:t>
            </a:r>
            <a:r>
              <a:rPr lang="en-US" sz="4165" strike="noStrike" u="none">
                <a:solidFill>
                  <a:srgbClr val="000000"/>
                </a:solidFill>
                <a:latin typeface="Calibri (MS)"/>
                <a:ea typeface="Calibri (MS)"/>
                <a:cs typeface="Calibri (MS)"/>
                <a:sym typeface="Calibri (MS)"/>
              </a:rPr>
              <a:t>w many </a:t>
            </a:r>
            <a:r>
              <a:rPr lang="en-US" sz="4165" strike="noStrike" u="none">
                <a:solidFill>
                  <a:srgbClr val="000000"/>
                </a:solidFill>
                <a:latin typeface="Calibri (MS)"/>
                <a:ea typeface="Calibri (MS)"/>
                <a:cs typeface="Calibri (MS)"/>
                <a:sym typeface="Calibri (MS)"/>
              </a:rPr>
              <a:t>u</a:t>
            </a:r>
            <a:r>
              <a:rPr lang="en-US" sz="4165" strike="noStrike" u="none">
                <a:solidFill>
                  <a:srgbClr val="000000"/>
                </a:solidFill>
                <a:latin typeface="Calibri (MS)"/>
                <a:ea typeface="Calibri (MS)"/>
                <a:cs typeface="Calibri (MS)"/>
                <a:sym typeface="Calibri (MS)"/>
              </a:rPr>
              <a:t>nique</a:t>
            </a:r>
            <a:r>
              <a:rPr lang="en-US" sz="4165" strike="noStrike" u="none">
                <a:solidFill>
                  <a:srgbClr val="000000"/>
                </a:solidFill>
                <a:latin typeface="Calibri (MS)"/>
                <a:ea typeface="Calibri (MS)"/>
                <a:cs typeface="Calibri (MS)"/>
                <a:sym typeface="Calibri (MS)"/>
              </a:rPr>
              <a:t> </a:t>
            </a:r>
            <a:r>
              <a:rPr lang="en-US" sz="4165" strike="noStrike" u="none">
                <a:solidFill>
                  <a:srgbClr val="000000"/>
                </a:solidFill>
                <a:latin typeface="Calibri (MS)"/>
                <a:ea typeface="Calibri (MS)"/>
                <a:cs typeface="Calibri (MS)"/>
                <a:sym typeface="Calibri (MS)"/>
              </a:rPr>
              <a:t>em</a:t>
            </a:r>
            <a:r>
              <a:rPr lang="en-US" sz="4165" strike="noStrike" u="none">
                <a:solidFill>
                  <a:srgbClr val="000000"/>
                </a:solidFill>
                <a:latin typeface="Calibri (MS)"/>
                <a:ea typeface="Calibri (MS)"/>
                <a:cs typeface="Calibri (MS)"/>
                <a:sym typeface="Calibri (MS)"/>
              </a:rPr>
              <a:t>p</a:t>
            </a:r>
            <a:r>
              <a:rPr lang="en-US" sz="4165" strike="noStrike" u="none">
                <a:solidFill>
                  <a:srgbClr val="000000"/>
                </a:solidFill>
                <a:latin typeface="Calibri (MS)"/>
                <a:ea typeface="Calibri (MS)"/>
                <a:cs typeface="Calibri (MS)"/>
                <a:sym typeface="Calibri (MS)"/>
              </a:rPr>
              <a:t>loyees </a:t>
            </a:r>
            <a:r>
              <a:rPr lang="en-US" sz="4165" strike="noStrike" u="none">
                <a:solidFill>
                  <a:srgbClr val="000000"/>
                </a:solidFill>
                <a:latin typeface="Calibri (MS)"/>
                <a:ea typeface="Calibri (MS)"/>
                <a:cs typeface="Calibri (MS)"/>
                <a:sym typeface="Calibri (MS)"/>
              </a:rPr>
              <a:t>ar</a:t>
            </a:r>
            <a:r>
              <a:rPr lang="en-US" sz="4165" strike="noStrike" u="none">
                <a:solidFill>
                  <a:srgbClr val="000000"/>
                </a:solidFill>
                <a:latin typeface="Calibri (MS)"/>
                <a:ea typeface="Calibri (MS)"/>
                <a:cs typeface="Calibri (MS)"/>
                <a:sym typeface="Calibri (MS)"/>
              </a:rPr>
              <a:t>e cu</a:t>
            </a:r>
            <a:r>
              <a:rPr lang="en-US" sz="4165" strike="noStrike" u="none">
                <a:solidFill>
                  <a:srgbClr val="000000"/>
                </a:solidFill>
                <a:latin typeface="Calibri (MS)"/>
                <a:ea typeface="Calibri (MS)"/>
                <a:cs typeface="Calibri (MS)"/>
                <a:sym typeface="Calibri (MS)"/>
              </a:rPr>
              <a:t>r</a:t>
            </a:r>
            <a:r>
              <a:rPr lang="en-US" sz="4165" strike="noStrike" u="none">
                <a:solidFill>
                  <a:srgbClr val="000000"/>
                </a:solidFill>
                <a:latin typeface="Calibri (MS)"/>
                <a:ea typeface="Calibri (MS)"/>
                <a:cs typeface="Calibri (MS)"/>
                <a:sym typeface="Calibri (MS)"/>
              </a:rPr>
              <a:t>rently in</a:t>
            </a:r>
            <a:r>
              <a:rPr lang="en-US" sz="4165" strike="noStrike" u="none">
                <a:solidFill>
                  <a:srgbClr val="000000"/>
                </a:solidFill>
                <a:latin typeface="Calibri (MS)"/>
                <a:ea typeface="Calibri (MS)"/>
                <a:cs typeface="Calibri (MS)"/>
                <a:sym typeface="Calibri (MS)"/>
              </a:rPr>
              <a:t> t</a:t>
            </a:r>
            <a:r>
              <a:rPr lang="en-US" sz="4165" strike="noStrike" u="none">
                <a:solidFill>
                  <a:srgbClr val="000000"/>
                </a:solidFill>
                <a:latin typeface="Calibri (MS)"/>
                <a:ea typeface="Calibri (MS)"/>
                <a:cs typeface="Calibri (MS)"/>
                <a:sym typeface="Calibri (MS)"/>
              </a:rPr>
              <a:t>h</a:t>
            </a:r>
            <a:r>
              <a:rPr lang="en-US" sz="4165" strike="noStrike" u="none">
                <a:solidFill>
                  <a:srgbClr val="000000"/>
                </a:solidFill>
                <a:latin typeface="Calibri (MS)"/>
                <a:ea typeface="Calibri (MS)"/>
                <a:cs typeface="Calibri (MS)"/>
                <a:sym typeface="Calibri (MS)"/>
              </a:rPr>
              <a:t>e</a:t>
            </a:r>
            <a:r>
              <a:rPr lang="en-US" sz="4165" strike="noStrike" u="none">
                <a:solidFill>
                  <a:srgbClr val="000000"/>
                </a:solidFill>
                <a:latin typeface="Calibri (MS)"/>
                <a:ea typeface="Calibri (MS)"/>
                <a:cs typeface="Calibri (MS)"/>
                <a:sym typeface="Calibri (MS)"/>
              </a:rPr>
              <a:t> sys</a:t>
            </a:r>
            <a:r>
              <a:rPr lang="en-US" sz="4165" strike="noStrike" u="none">
                <a:solidFill>
                  <a:srgbClr val="000000"/>
                </a:solidFill>
                <a:latin typeface="Calibri (MS)"/>
                <a:ea typeface="Calibri (MS)"/>
                <a:cs typeface="Calibri (MS)"/>
                <a:sym typeface="Calibri (MS)"/>
              </a:rPr>
              <a:t>t</a:t>
            </a:r>
            <a:r>
              <a:rPr lang="en-US" sz="4165" strike="noStrike" u="none">
                <a:solidFill>
                  <a:srgbClr val="000000"/>
                </a:solidFill>
                <a:latin typeface="Calibri (MS)"/>
                <a:ea typeface="Calibri (MS)"/>
                <a:cs typeface="Calibri (MS)"/>
                <a:sym typeface="Calibri (MS)"/>
              </a:rPr>
              <a:t>em?</a:t>
            </a:r>
          </a:p>
          <a:p>
            <a:pPr algn="just" marL="0" indent="0" lvl="0">
              <a:lnSpc>
                <a:spcPts val="4998"/>
              </a:lnSpc>
              <a:spcBef>
                <a:spcPct val="0"/>
              </a:spcBef>
            </a:pPr>
          </a:p>
        </p:txBody>
      </p:sp>
      <p:grpSp>
        <p:nvGrpSpPr>
          <p:cNvPr name="Group 6" id="6"/>
          <p:cNvGrpSpPr/>
          <p:nvPr/>
        </p:nvGrpSpPr>
        <p:grpSpPr>
          <a:xfrm rot="0">
            <a:off x="13221348" y="9277476"/>
            <a:ext cx="4838096" cy="1009524"/>
            <a:chOff x="0" y="0"/>
            <a:chExt cx="6450794" cy="1346032"/>
          </a:xfrm>
        </p:grpSpPr>
        <p:sp>
          <p:nvSpPr>
            <p:cNvPr name="Freeform 7" id="7"/>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2252" y="1943690"/>
            <a:ext cx="11301259" cy="1073620"/>
          </a:xfrm>
          <a:custGeom>
            <a:avLst/>
            <a:gdLst/>
            <a:ahLst/>
            <a:cxnLst/>
            <a:rect r="r" b="b" t="t" l="l"/>
            <a:pathLst>
              <a:path h="1073620" w="11301259">
                <a:moveTo>
                  <a:pt x="0" y="0"/>
                </a:moveTo>
                <a:lnTo>
                  <a:pt x="11301259" y="0"/>
                </a:lnTo>
                <a:lnTo>
                  <a:pt x="11301259" y="1073620"/>
                </a:lnTo>
                <a:lnTo>
                  <a:pt x="0" y="1073620"/>
                </a:lnTo>
                <a:lnTo>
                  <a:pt x="0" y="0"/>
                </a:lnTo>
                <a:close/>
              </a:path>
            </a:pathLst>
          </a:custGeom>
          <a:blipFill>
            <a:blip r:embed="rId2"/>
            <a:stretch>
              <a:fillRect l="0" t="0" r="0" b="0"/>
            </a:stretch>
          </a:blipFill>
        </p:spPr>
      </p:sp>
      <p:sp>
        <p:nvSpPr>
          <p:cNvPr name="Freeform 3" id="3"/>
          <p:cNvSpPr/>
          <p:nvPr/>
        </p:nvSpPr>
        <p:spPr>
          <a:xfrm flipH="false" flipV="false" rot="0">
            <a:off x="751275" y="4013945"/>
            <a:ext cx="11301259" cy="3390378"/>
          </a:xfrm>
          <a:custGeom>
            <a:avLst/>
            <a:gdLst/>
            <a:ahLst/>
            <a:cxnLst/>
            <a:rect r="r" b="b" t="t" l="l"/>
            <a:pathLst>
              <a:path h="3390378" w="11301259">
                <a:moveTo>
                  <a:pt x="0" y="0"/>
                </a:moveTo>
                <a:lnTo>
                  <a:pt x="11301259" y="0"/>
                </a:lnTo>
                <a:lnTo>
                  <a:pt x="11301259" y="3390378"/>
                </a:lnTo>
                <a:lnTo>
                  <a:pt x="0" y="3390378"/>
                </a:lnTo>
                <a:lnTo>
                  <a:pt x="0" y="0"/>
                </a:lnTo>
                <a:close/>
              </a:path>
            </a:pathLst>
          </a:custGeom>
          <a:blipFill>
            <a:blip r:embed="rId3"/>
            <a:stretch>
              <a:fillRect l="0" t="0" r="0" b="0"/>
            </a:stretch>
          </a:blipFill>
        </p:spPr>
      </p:sp>
      <p:sp>
        <p:nvSpPr>
          <p:cNvPr name="TextBox 4" id="4"/>
          <p:cNvSpPr txBox="true"/>
          <p:nvPr/>
        </p:nvSpPr>
        <p:spPr>
          <a:xfrm rot="0">
            <a:off x="512252" y="610190"/>
            <a:ext cx="16747048" cy="1333500"/>
          </a:xfrm>
          <a:prstGeom prst="rect">
            <a:avLst/>
          </a:prstGeom>
        </p:spPr>
        <p:txBody>
          <a:bodyPr anchor="t" rtlCol="false" tIns="0" lIns="0" bIns="0" rIns="0">
            <a:spAutoFit/>
          </a:bodyPr>
          <a:lstStyle/>
          <a:p>
            <a:pPr algn="just" marL="0" indent="0" lvl="0">
              <a:lnSpc>
                <a:spcPts val="4998"/>
              </a:lnSpc>
              <a:spcBef>
                <a:spcPct val="0"/>
              </a:spcBef>
            </a:pPr>
            <a:r>
              <a:rPr lang="en-US" sz="4165" strike="noStrike" u="none">
                <a:solidFill>
                  <a:srgbClr val="000000"/>
                </a:solidFill>
                <a:latin typeface="Calibri (MS)"/>
                <a:ea typeface="Calibri (MS)"/>
                <a:cs typeface="Calibri (MS)"/>
                <a:sym typeface="Calibri (MS)"/>
              </a:rPr>
              <a:t>Which departments have the highest number of employees?</a:t>
            </a:r>
          </a:p>
          <a:p>
            <a:pPr algn="just" marL="0" indent="0" lvl="0">
              <a:lnSpc>
                <a:spcPts val="4998"/>
              </a:lnSpc>
              <a:spcBef>
                <a:spcPct val="0"/>
              </a:spcBef>
            </a:pP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8979" y="2286000"/>
            <a:ext cx="11301259" cy="1200759"/>
          </a:xfrm>
          <a:custGeom>
            <a:avLst/>
            <a:gdLst/>
            <a:ahLst/>
            <a:cxnLst/>
            <a:rect r="r" b="b" t="t" l="l"/>
            <a:pathLst>
              <a:path h="1200759" w="11301259">
                <a:moveTo>
                  <a:pt x="0" y="0"/>
                </a:moveTo>
                <a:lnTo>
                  <a:pt x="11301259" y="0"/>
                </a:lnTo>
                <a:lnTo>
                  <a:pt x="11301259" y="1200759"/>
                </a:lnTo>
                <a:lnTo>
                  <a:pt x="0" y="1200759"/>
                </a:lnTo>
                <a:lnTo>
                  <a:pt x="0" y="0"/>
                </a:lnTo>
                <a:close/>
              </a:path>
            </a:pathLst>
          </a:custGeom>
          <a:blipFill>
            <a:blip r:embed="rId2"/>
            <a:stretch>
              <a:fillRect l="0" t="0" r="0" b="0"/>
            </a:stretch>
          </a:blipFill>
        </p:spPr>
      </p:sp>
      <p:sp>
        <p:nvSpPr>
          <p:cNvPr name="Freeform 3" id="3"/>
          <p:cNvSpPr/>
          <p:nvPr/>
        </p:nvSpPr>
        <p:spPr>
          <a:xfrm flipH="false" flipV="false" rot="0">
            <a:off x="1028700" y="4165935"/>
            <a:ext cx="11301259" cy="3037213"/>
          </a:xfrm>
          <a:custGeom>
            <a:avLst/>
            <a:gdLst/>
            <a:ahLst/>
            <a:cxnLst/>
            <a:rect r="r" b="b" t="t" l="l"/>
            <a:pathLst>
              <a:path h="3037213" w="11301259">
                <a:moveTo>
                  <a:pt x="0" y="0"/>
                </a:moveTo>
                <a:lnTo>
                  <a:pt x="11301259" y="0"/>
                </a:lnTo>
                <a:lnTo>
                  <a:pt x="11301259" y="3037213"/>
                </a:lnTo>
                <a:lnTo>
                  <a:pt x="0" y="3037213"/>
                </a:lnTo>
                <a:lnTo>
                  <a:pt x="0" y="0"/>
                </a:lnTo>
                <a:close/>
              </a:path>
            </a:pathLst>
          </a:custGeom>
          <a:blipFill>
            <a:blip r:embed="rId3"/>
            <a:stretch>
              <a:fillRect l="0" t="0" r="0" b="0"/>
            </a:stretch>
          </a:blipFill>
        </p:spPr>
      </p:sp>
      <p:sp>
        <p:nvSpPr>
          <p:cNvPr name="TextBox 4" id="4"/>
          <p:cNvSpPr txBox="true"/>
          <p:nvPr/>
        </p:nvSpPr>
        <p:spPr>
          <a:xfrm rot="0">
            <a:off x="438495" y="952500"/>
            <a:ext cx="9416653" cy="1333500"/>
          </a:xfrm>
          <a:prstGeom prst="rect">
            <a:avLst/>
          </a:prstGeom>
        </p:spPr>
        <p:txBody>
          <a:bodyPr anchor="t" rtlCol="false" tIns="0" lIns="0" bIns="0" rIns="0">
            <a:spAutoFit/>
          </a:bodyPr>
          <a:lstStyle/>
          <a:p>
            <a:pPr algn="just" marL="0" indent="0" lvl="0">
              <a:lnSpc>
                <a:spcPts val="4998"/>
              </a:lnSpc>
              <a:spcBef>
                <a:spcPct val="0"/>
              </a:spcBef>
            </a:pPr>
            <a:r>
              <a:rPr lang="en-US" sz="4165" strike="noStrike" u="none">
                <a:solidFill>
                  <a:srgbClr val="000000"/>
                </a:solidFill>
                <a:latin typeface="Calibri (MS)"/>
                <a:ea typeface="Calibri (MS)"/>
                <a:cs typeface="Calibri (MS)"/>
                <a:sym typeface="Calibri (MS)"/>
              </a:rPr>
              <a:t>What is the average salary per department?</a:t>
            </a:r>
          </a:p>
          <a:p>
            <a:pPr algn="just" marL="0" indent="0" lvl="0">
              <a:lnSpc>
                <a:spcPts val="4998"/>
              </a:lnSpc>
              <a:spcBef>
                <a:spcPct val="0"/>
              </a:spcBef>
            </a:pPr>
          </a:p>
        </p:txBody>
      </p:sp>
      <p:grpSp>
        <p:nvGrpSpPr>
          <p:cNvPr name="Group 5" id="5"/>
          <p:cNvGrpSpPr/>
          <p:nvPr/>
        </p:nvGrpSpPr>
        <p:grpSpPr>
          <a:xfrm rot="0">
            <a:off x="13221348" y="9277476"/>
            <a:ext cx="4838096" cy="1009524"/>
            <a:chOff x="0" y="0"/>
            <a:chExt cx="6450794" cy="1346032"/>
          </a:xfrm>
        </p:grpSpPr>
        <p:sp>
          <p:nvSpPr>
            <p:cNvPr name="Freeform 6" id="6"/>
            <p:cNvSpPr/>
            <p:nvPr/>
          </p:nvSpPr>
          <p:spPr>
            <a:xfrm flipH="false" flipV="false" rot="0">
              <a:off x="0" y="0"/>
              <a:ext cx="6450838" cy="1346073"/>
            </a:xfrm>
            <a:custGeom>
              <a:avLst/>
              <a:gdLst/>
              <a:ahLst/>
              <a:cxnLst/>
              <a:rect r="r" b="b" t="t" l="l"/>
              <a:pathLst>
                <a:path h="1346073" w="6450838">
                  <a:moveTo>
                    <a:pt x="0" y="0"/>
                  </a:moveTo>
                  <a:lnTo>
                    <a:pt x="6450838" y="0"/>
                  </a:lnTo>
                  <a:lnTo>
                    <a:pt x="6450838" y="1346073"/>
                  </a:lnTo>
                  <a:lnTo>
                    <a:pt x="0" y="1346073"/>
                  </a:lnTo>
                  <a:lnTo>
                    <a:pt x="0" y="0"/>
                  </a:lnTo>
                  <a:close/>
                </a:path>
              </a:pathLst>
            </a:custGeom>
            <a:blipFill>
              <a:blip r:embed="rId4"/>
              <a:stretch>
                <a:fillRect l="0" t="0" r="0" b="3"/>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DAG1yCE-uWg</dc:identifier>
  <dcterms:modified xsi:type="dcterms:W3CDTF">2011-08-01T06:04:30Z</dcterms:modified>
  <cp:revision>1</cp:revision>
  <dc:title># Mention the Title</dc:title>
</cp:coreProperties>
</file>